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11"/>
  </p:notesMasterIdLst>
  <p:sldIdLst>
    <p:sldId id="258" r:id="rId5"/>
    <p:sldId id="256" r:id="rId6"/>
    <p:sldId id="259" r:id="rId7"/>
    <p:sldId id="260" r:id="rId8"/>
    <p:sldId id="261" r:id="rId9"/>
    <p:sldId id="262" r:id="rId10"/>
  </p:sldIdLst>
  <p:sldSz cx="292608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9216" userDrawn="1">
          <p15:clr>
            <a:srgbClr val="A4A3A4"/>
          </p15:clr>
        </p15:guide>
        <p15:guide id="3" orient="horz" pos="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578F94-1F97-BA30-3D42-48C150C1CFB9}" v="279" dt="2023-09-26T01:35:46.470"/>
    <p1510:client id="{CE6BB46F-2A4E-460A-933A-24F33CF8FD88}" v="6" vWet="8" dt="2023-09-26T01:31:28.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93742"/>
  </p:normalViewPr>
  <p:slideViewPr>
    <p:cSldViewPr snapToObjects="1" showGuides="1">
      <p:cViewPr>
        <p:scale>
          <a:sx n="66" d="100"/>
          <a:sy n="66" d="100"/>
        </p:scale>
        <p:origin x="48" y="-4062"/>
      </p:cViewPr>
      <p:guideLst>
        <p:guide orient="horz" pos="2112"/>
        <p:guide pos="9216"/>
        <p:guide orient="horz" pos="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8CA95-763A-F941-AD90-E4F3CE420301}" type="datetimeFigureOut">
              <a:rPr lang="en-US" smtClean="0"/>
              <a:t>9/27/2023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7A25B-DBB4-9B44-83A8-A5A8309934C7}" type="slidenum">
              <a:rPr lang="en-US" smtClean="0"/>
              <a:t>‹#›</a:t>
            </a:fld>
            <a:endParaRPr lang="en-US"/>
          </a:p>
        </p:txBody>
      </p:sp>
    </p:spTree>
    <p:extLst>
      <p:ext uri="{BB962C8B-B14F-4D97-AF65-F5344CB8AC3E}">
        <p14:creationId xmlns:p14="http://schemas.microsoft.com/office/powerpoint/2010/main" val="1571025165"/>
      </p:ext>
    </p:extLst>
  </p:cSld>
  <p:clrMap bg1="lt1" tx1="dk1" bg2="lt2" tx2="dk2" accent1="accent1" accent2="accent2" accent3="accent3" accent4="accent4" accent5="accent5" accent6="accent6" hlink="hlink" folHlink="folHlink"/>
  <p:notesStyle>
    <a:lvl1pPr marL="0" algn="l" defTabSz="652986" rtl="0" eaLnBrk="1" latinLnBrk="0" hangingPunct="1">
      <a:defRPr sz="857" kern="1200">
        <a:solidFill>
          <a:schemeClr val="tx1"/>
        </a:solidFill>
        <a:latin typeface="+mn-lt"/>
        <a:ea typeface="+mn-ea"/>
        <a:cs typeface="+mn-cs"/>
      </a:defRPr>
    </a:lvl1pPr>
    <a:lvl2pPr marL="326493" algn="l" defTabSz="652986" rtl="0" eaLnBrk="1" latinLnBrk="0" hangingPunct="1">
      <a:defRPr sz="857" kern="1200">
        <a:solidFill>
          <a:schemeClr val="tx1"/>
        </a:solidFill>
        <a:latin typeface="+mn-lt"/>
        <a:ea typeface="+mn-ea"/>
        <a:cs typeface="+mn-cs"/>
      </a:defRPr>
    </a:lvl2pPr>
    <a:lvl3pPr marL="652986" algn="l" defTabSz="652986" rtl="0" eaLnBrk="1" latinLnBrk="0" hangingPunct="1">
      <a:defRPr sz="857" kern="1200">
        <a:solidFill>
          <a:schemeClr val="tx1"/>
        </a:solidFill>
        <a:latin typeface="+mn-lt"/>
        <a:ea typeface="+mn-ea"/>
        <a:cs typeface="+mn-cs"/>
      </a:defRPr>
    </a:lvl3pPr>
    <a:lvl4pPr marL="979480" algn="l" defTabSz="652986" rtl="0" eaLnBrk="1" latinLnBrk="0" hangingPunct="1">
      <a:defRPr sz="857" kern="1200">
        <a:solidFill>
          <a:schemeClr val="tx1"/>
        </a:solidFill>
        <a:latin typeface="+mn-lt"/>
        <a:ea typeface="+mn-ea"/>
        <a:cs typeface="+mn-cs"/>
      </a:defRPr>
    </a:lvl4pPr>
    <a:lvl5pPr marL="1305973" algn="l" defTabSz="652986" rtl="0" eaLnBrk="1" latinLnBrk="0" hangingPunct="1">
      <a:defRPr sz="857" kern="1200">
        <a:solidFill>
          <a:schemeClr val="tx1"/>
        </a:solidFill>
        <a:latin typeface="+mn-lt"/>
        <a:ea typeface="+mn-ea"/>
        <a:cs typeface="+mn-cs"/>
      </a:defRPr>
    </a:lvl5pPr>
    <a:lvl6pPr marL="1632465" algn="l" defTabSz="652986" rtl="0" eaLnBrk="1" latinLnBrk="0" hangingPunct="1">
      <a:defRPr sz="857" kern="1200">
        <a:solidFill>
          <a:schemeClr val="tx1"/>
        </a:solidFill>
        <a:latin typeface="+mn-lt"/>
        <a:ea typeface="+mn-ea"/>
        <a:cs typeface="+mn-cs"/>
      </a:defRPr>
    </a:lvl6pPr>
    <a:lvl7pPr marL="1958958" algn="l" defTabSz="652986" rtl="0" eaLnBrk="1" latinLnBrk="0" hangingPunct="1">
      <a:defRPr sz="857" kern="1200">
        <a:solidFill>
          <a:schemeClr val="tx1"/>
        </a:solidFill>
        <a:latin typeface="+mn-lt"/>
        <a:ea typeface="+mn-ea"/>
        <a:cs typeface="+mn-cs"/>
      </a:defRPr>
    </a:lvl7pPr>
    <a:lvl8pPr marL="2285451" algn="l" defTabSz="652986" rtl="0" eaLnBrk="1" latinLnBrk="0" hangingPunct="1">
      <a:defRPr sz="857" kern="1200">
        <a:solidFill>
          <a:schemeClr val="tx1"/>
        </a:solidFill>
        <a:latin typeface="+mn-lt"/>
        <a:ea typeface="+mn-ea"/>
        <a:cs typeface="+mn-cs"/>
      </a:defRPr>
    </a:lvl8pPr>
    <a:lvl9pPr marL="2611944" algn="l" defTabSz="652986"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7A25B-DBB4-9B44-83A8-A5A8309934C7}" type="slidenum">
              <a:rPr lang="en-US" smtClean="0"/>
              <a:t>1</a:t>
            </a:fld>
            <a:endParaRPr lang="en-US"/>
          </a:p>
        </p:txBody>
      </p:sp>
    </p:spTree>
    <p:extLst>
      <p:ext uri="{BB962C8B-B14F-4D97-AF65-F5344CB8AC3E}">
        <p14:creationId xmlns:p14="http://schemas.microsoft.com/office/powerpoint/2010/main" val="90850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3591562"/>
            <a:ext cx="2487168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11526522"/>
            <a:ext cx="219456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2953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61787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1168400"/>
            <a:ext cx="630936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1168400"/>
            <a:ext cx="1856232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2720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8309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5471167"/>
            <a:ext cx="2523744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14686287"/>
            <a:ext cx="2523744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11303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854DB-CBC7-0642-9B13-3D054C975652}"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72334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168405"/>
            <a:ext cx="2523744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5379722"/>
            <a:ext cx="1237868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8016240"/>
            <a:ext cx="1237868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5379722"/>
            <a:ext cx="12439651"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8016240"/>
            <a:ext cx="12439651"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854DB-CBC7-0642-9B13-3D054C975652}"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1598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854DB-CBC7-0642-9B13-3D054C975652}"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71769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854DB-CBC7-0642-9B13-3D054C975652}"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3962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3159765"/>
            <a:ext cx="1481328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30673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3159765"/>
            <a:ext cx="1481328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7404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168405"/>
            <a:ext cx="2523744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5842000"/>
            <a:ext cx="2523744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20340325"/>
            <a:ext cx="658368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5B8854DB-CBC7-0642-9B13-3D054C975652}" type="datetimeFigureOut">
              <a:rPr lang="en-US" smtClean="0"/>
              <a:t>9/27/2023</a:t>
            </a:fld>
            <a:endParaRPr lang="en-US"/>
          </a:p>
        </p:txBody>
      </p:sp>
      <p:sp>
        <p:nvSpPr>
          <p:cNvPr id="5" name="Footer Placeholder 4"/>
          <p:cNvSpPr>
            <a:spLocks noGrp="1"/>
          </p:cNvSpPr>
          <p:nvPr>
            <p:ph type="ftr" sz="quarter" idx="3"/>
          </p:nvPr>
        </p:nvSpPr>
        <p:spPr>
          <a:xfrm>
            <a:off x="9692640" y="20340325"/>
            <a:ext cx="987552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20340325"/>
            <a:ext cx="658368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EB6EFD99-2212-BC44-902F-9C832BF7C360}" type="slidenum">
              <a:rPr lang="en-US" smtClean="0"/>
              <a:t>‹#›</a:t>
            </a:fld>
            <a:endParaRPr lang="en-US"/>
          </a:p>
        </p:txBody>
      </p:sp>
    </p:spTree>
    <p:extLst>
      <p:ext uri="{BB962C8B-B14F-4D97-AF65-F5344CB8AC3E}">
        <p14:creationId xmlns:p14="http://schemas.microsoft.com/office/powerpoint/2010/main" val="22095544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23" Type="http://schemas.openxmlformats.org/officeDocument/2006/relationships/image" Target="../media/image20.png"/><Relationship Id="rId10" Type="http://schemas.openxmlformats.org/officeDocument/2006/relationships/image" Target="../media/image8.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81041" y="3725544"/>
            <a:ext cx="6850068" cy="17359881"/>
          </a:xfrm>
          <a:prstGeom prst="rect">
            <a:avLst/>
          </a:prstGeom>
          <a:noFill/>
          <a:ln>
            <a:noFill/>
          </a:ln>
        </p:spPr>
        <p:txBody>
          <a:bodyPr wrap="square" rtlCol="0">
            <a:spAutoFit/>
          </a:bodyPr>
          <a:lstStyle/>
          <a:p>
            <a:pPr>
              <a:spcBef>
                <a:spcPts val="600"/>
              </a:spcBef>
            </a:pPr>
            <a:r>
              <a:rPr lang="en-US" sz="2371" b="1" dirty="0">
                <a:ln w="3175">
                  <a:noFill/>
                </a:ln>
                <a:effectLst>
                  <a:glow rad="254000">
                    <a:schemeClr val="bg1">
                      <a:alpha val="40000"/>
                    </a:schemeClr>
                  </a:glow>
                </a:effectLst>
              </a:rPr>
              <a:t>Setting:</a:t>
            </a: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endParaRPr lang="en-US" sz="2000" dirty="0">
              <a:solidFill>
                <a:srgbClr val="1F2328"/>
              </a:solidFill>
              <a:latin typeface="-apple-system"/>
            </a:endParaRPr>
          </a:p>
          <a:p>
            <a:pPr>
              <a:spcBef>
                <a:spcPts val="600"/>
              </a:spcBef>
            </a:pPr>
            <a:r>
              <a:rPr lang="en-US" sz="2371" b="1" dirty="0">
                <a:ln w="3175">
                  <a:noFill/>
                </a:ln>
                <a:effectLst>
                  <a:glow rad="254000">
                    <a:schemeClr val="bg1">
                      <a:alpha val="40000"/>
                    </a:schemeClr>
                  </a:glow>
                </a:effectLst>
              </a:rPr>
              <a:t>Method:</a:t>
            </a:r>
          </a:p>
          <a:p>
            <a:pPr>
              <a:spcBef>
                <a:spcPts val="600"/>
              </a:spcBef>
            </a:pPr>
            <a:r>
              <a:rPr lang="en-US" sz="2000" dirty="0">
                <a:solidFill>
                  <a:srgbClr val="1F2328"/>
                </a:solidFill>
                <a:latin typeface="-apple-system"/>
              </a:rPr>
              <a:t>The authors introduced the penalized log-likelihood function to be the test statistic</a:t>
            </a: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endParaRPr lang="en-US" sz="2371" b="1" dirty="0">
              <a:ln w="3175">
                <a:noFill/>
              </a:ln>
              <a:effectLst>
                <a:glow rad="254000">
                  <a:schemeClr val="bg1">
                    <a:alpha val="40000"/>
                  </a:schemeClr>
                </a:glow>
              </a:effectLst>
            </a:endParaRPr>
          </a:p>
          <a:p>
            <a:pPr>
              <a:spcBef>
                <a:spcPts val="600"/>
              </a:spcBef>
            </a:pPr>
            <a:r>
              <a:rPr lang="en-US" sz="2371" b="1" dirty="0">
                <a:ln w="3175">
                  <a:noFill/>
                </a:ln>
                <a:effectLst>
                  <a:glow rad="254000">
                    <a:schemeClr val="bg1">
                      <a:alpha val="40000"/>
                    </a:schemeClr>
                  </a:glow>
                </a:effectLst>
              </a:rPr>
              <a:t>Ideas behind the method:</a:t>
            </a:r>
            <a:endParaRPr lang="en-US" altLang="zh-CN" sz="2371" dirty="0">
              <a:ln w="3175">
                <a:noFill/>
              </a:ln>
              <a:effectLst>
                <a:glow rad="254000">
                  <a:schemeClr val="bg1">
                    <a:alpha val="40000"/>
                  </a:schemeClr>
                </a:glow>
              </a:effectLst>
            </a:endParaRPr>
          </a:p>
          <a:p>
            <a:pPr>
              <a:spcBef>
                <a:spcPts val="600"/>
              </a:spcBef>
            </a:pPr>
            <a:r>
              <a:rPr lang="en-US" sz="2371" dirty="0">
                <a:ln w="3175">
                  <a:noFill/>
                </a:ln>
                <a:effectLst>
                  <a:glow rad="254000">
                    <a:schemeClr val="bg1">
                      <a:alpha val="40000"/>
                    </a:schemeClr>
                  </a:glow>
                </a:effectLst>
              </a:rPr>
              <a:t>The test statistic is actually the log-likelihood function plus some penalty terms, but why did Dr. Woodroofe add those terms?</a:t>
            </a:r>
          </a:p>
        </p:txBody>
      </p:sp>
      <p:sp>
        <p:nvSpPr>
          <p:cNvPr id="39" name="TextBox 38"/>
          <p:cNvSpPr txBox="1"/>
          <p:nvPr/>
        </p:nvSpPr>
        <p:spPr>
          <a:xfrm>
            <a:off x="14833600" y="20517554"/>
            <a:ext cx="14092502" cy="1344022"/>
          </a:xfrm>
          <a:prstGeom prst="rect">
            <a:avLst/>
          </a:prstGeom>
          <a:noFill/>
        </p:spPr>
        <p:txBody>
          <a:bodyPr wrap="square" lIns="91440" tIns="45720" rIns="91440" bIns="45720" rtlCol="0" anchor="t">
            <a:spAutoFit/>
          </a:bodyPr>
          <a:lstStyle/>
          <a:p>
            <a:r>
              <a:rPr lang="en-US" sz="2800" b="1" dirty="0">
                <a:ln w="3175">
                  <a:noFill/>
                </a:ln>
                <a:effectLst>
                  <a:glow rad="254000">
                    <a:schemeClr val="bg1">
                      <a:alpha val="40000"/>
                    </a:schemeClr>
                  </a:glow>
                </a:effectLst>
              </a:rPr>
              <a:t>REFERENCES:</a:t>
            </a:r>
          </a:p>
          <a:p>
            <a:r>
              <a:rPr lang="en-US" sz="1778" dirty="0">
                <a:ln w="3175">
                  <a:noFill/>
                </a:ln>
                <a:effectLst>
                  <a:glow rad="254000">
                    <a:schemeClr val="bg1">
                      <a:alpha val="40000"/>
                    </a:schemeClr>
                  </a:glow>
                </a:effectLst>
              </a:rPr>
              <a:t>[1] Robertson, T., F. Wright, and R. Dykstra (1988). Order Restricted Statistical Inference. Probability and Statistics Series. Wiley.</a:t>
            </a:r>
            <a:endParaRPr lang="en-US" sz="1778" dirty="0">
              <a:ln w="3175">
                <a:noFill/>
              </a:ln>
              <a:effectLst>
                <a:glow rad="254000">
                  <a:prstClr val="white">
                    <a:alpha val="40000"/>
                  </a:prstClr>
                </a:glow>
              </a:effectLst>
              <a:ea typeface="Calibri" panose="020F0502020204030204"/>
              <a:cs typeface="Calibri" panose="020F0502020204030204"/>
            </a:endParaRPr>
          </a:p>
          <a:p>
            <a:r>
              <a:rPr lang="en-US" sz="1750" dirty="0">
                <a:ln w="3175">
                  <a:noFill/>
                </a:ln>
                <a:effectLst>
                  <a:glow rad="254000">
                    <a:schemeClr val="bg1">
                      <a:alpha val="40000"/>
                    </a:schemeClr>
                  </a:glow>
                </a:effectLst>
              </a:rPr>
              <a:t>[2] Sun, J. and M. Woodroofe (1996, 09). Semi-parametric estimates under biased sampling. </a:t>
            </a:r>
            <a:r>
              <a:rPr lang="en-US" sz="1750" dirty="0" err="1">
                <a:ln w="3175">
                  <a:noFill/>
                </a:ln>
                <a:effectLst>
                  <a:glow rad="254000">
                    <a:schemeClr val="bg1">
                      <a:alpha val="40000"/>
                    </a:schemeClr>
                  </a:glow>
                </a:effectLst>
              </a:rPr>
              <a:t>Statisticaa</a:t>
            </a:r>
            <a:r>
              <a:rPr lang="en-US" sz="1750" dirty="0">
                <a:ln w="3175">
                  <a:noFill/>
                </a:ln>
                <a:effectLst>
                  <a:glow rad="254000">
                    <a:schemeClr val="bg1">
                      <a:alpha val="40000"/>
                    </a:schemeClr>
                  </a:glow>
                </a:effectLst>
              </a:rPr>
              <a:t> </a:t>
            </a:r>
            <a:r>
              <a:rPr lang="en-US" sz="1750" dirty="0" err="1">
                <a:ln w="3175">
                  <a:noFill/>
                </a:ln>
                <a:effectLst>
                  <a:glow rad="254000">
                    <a:schemeClr val="bg1">
                      <a:alpha val="40000"/>
                    </a:schemeClr>
                  </a:glow>
                </a:effectLst>
              </a:rPr>
              <a:t>Sinica</a:t>
            </a:r>
            <a:r>
              <a:rPr lang="en-US" sz="1750" dirty="0">
                <a:ln w="3175">
                  <a:noFill/>
                </a:ln>
                <a:effectLst>
                  <a:glow rad="254000">
                    <a:schemeClr val="bg1">
                      <a:alpha val="40000"/>
                    </a:schemeClr>
                  </a:glow>
                </a:effectLst>
              </a:rPr>
              <a:t> 7.</a:t>
            </a:r>
            <a:endParaRPr lang="en-US" sz="1750" dirty="0">
              <a:ln w="3175">
                <a:noFill/>
              </a:ln>
              <a:effectLst>
                <a:glow rad="254000">
                  <a:prstClr val="white">
                    <a:alpha val="40000"/>
                  </a:prstClr>
                </a:glow>
              </a:effectLst>
              <a:ea typeface="Calibri" panose="020F0502020204030204"/>
              <a:cs typeface="Calibri" panose="020F0502020204030204"/>
            </a:endParaRPr>
          </a:p>
          <a:p>
            <a:r>
              <a:rPr lang="en-US" sz="1778" dirty="0">
                <a:ln w="3175">
                  <a:noFill/>
                </a:ln>
                <a:effectLst>
                  <a:glow rad="254000">
                    <a:schemeClr val="bg1">
                      <a:alpha val="40000"/>
                    </a:schemeClr>
                  </a:glow>
                </a:effectLst>
              </a:rPr>
              <a:t>[3] Sun, J. and M. Woodroofe (1999). Testing uniformity versus a monotone density. The Annals of Statistics 27 (1), 338–360.</a:t>
            </a:r>
            <a:endParaRPr lang="en-US" sz="1778" dirty="0">
              <a:ln w="3175">
                <a:noFill/>
              </a:ln>
              <a:effectLst>
                <a:glow rad="254000">
                  <a:prstClr val="white">
                    <a:alpha val="40000"/>
                  </a:prstClr>
                </a:glow>
              </a:effectLst>
              <a:ea typeface="Calibri" panose="020F0502020204030204"/>
              <a:cs typeface="Calibri" panose="020F0502020204030204"/>
            </a:endParaRPr>
          </a:p>
        </p:txBody>
      </p:sp>
      <p:sp>
        <p:nvSpPr>
          <p:cNvPr id="31" name="TextBox 30">
            <a:extLst>
              <a:ext uri="{FF2B5EF4-FFF2-40B4-BE49-F238E27FC236}">
                <a16:creationId xmlns:a16="http://schemas.microsoft.com/office/drawing/2014/main" id="{6A91C5DC-14E8-3C77-B894-2DA1297FB4D7}"/>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2" name="TextBox 31">
            <a:extLst>
              <a:ext uri="{FF2B5EF4-FFF2-40B4-BE49-F238E27FC236}">
                <a16:creationId xmlns:a16="http://schemas.microsoft.com/office/drawing/2014/main" id="{3745AB6B-CF2B-4483-9349-7109CCE34CF0}"/>
              </a:ext>
            </a:extLst>
          </p:cNvPr>
          <p:cNvSpPr txBox="1"/>
          <p:nvPr/>
        </p:nvSpPr>
        <p:spPr>
          <a:xfrm>
            <a:off x="14266335" y="10320868"/>
            <a:ext cx="65" cy="246221"/>
          </a:xfrm>
          <a:prstGeom prst="rect">
            <a:avLst/>
          </a:prstGeom>
          <a:noFill/>
        </p:spPr>
        <p:txBody>
          <a:bodyPr wrap="none" lIns="0" tIns="0" rIns="0" bIns="0" rtlCol="0">
            <a:spAutoFit/>
          </a:bodyPr>
          <a:lstStyle/>
          <a:p>
            <a:endParaRPr lang="en-US" sz="1600" dirty="0"/>
          </a:p>
        </p:txBody>
      </p:sp>
      <p:sp>
        <p:nvSpPr>
          <p:cNvPr id="33" name="TextBox 32">
            <a:extLst>
              <a:ext uri="{FF2B5EF4-FFF2-40B4-BE49-F238E27FC236}">
                <a16:creationId xmlns:a16="http://schemas.microsoft.com/office/drawing/2014/main" id="{D7599229-74B3-838F-A929-3FD6B1C31A61}"/>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6" name="TextBox 35">
            <a:extLst>
              <a:ext uri="{FF2B5EF4-FFF2-40B4-BE49-F238E27FC236}">
                <a16:creationId xmlns:a16="http://schemas.microsoft.com/office/drawing/2014/main" id="{962C4E96-526A-4CFE-8612-42FB2589F8A7}"/>
              </a:ext>
            </a:extLst>
          </p:cNvPr>
          <p:cNvSpPr txBox="1"/>
          <p:nvPr/>
        </p:nvSpPr>
        <p:spPr>
          <a:xfrm>
            <a:off x="14833600" y="3650654"/>
            <a:ext cx="6966222" cy="16880262"/>
          </a:xfrm>
          <a:prstGeom prst="rect">
            <a:avLst/>
          </a:prstGeom>
          <a:noFill/>
        </p:spPr>
        <p:txBody>
          <a:bodyPr wrap="square" rtlCol="0">
            <a:spAutoFit/>
          </a:bodyPr>
          <a:lstStyle/>
          <a:p>
            <a:r>
              <a:rPr lang="en-US" altLang="zh-CN" sz="2000" dirty="0">
                <a:ln w="3175">
                  <a:noFill/>
                </a:ln>
                <a:effectLst>
                  <a:glow rad="254000">
                    <a:schemeClr val="bg1">
                      <a:alpha val="40000"/>
                    </a:schemeClr>
                  </a:glow>
                </a:effectLst>
              </a:rPr>
              <a:t>Semiparametric test is useful when selection bias is an unknown monotone function. To see its power, it is important to compare it with a good </a:t>
            </a:r>
            <a:r>
              <a:rPr lang="en-US" altLang="zh-CN" sz="2000" b="1" dirty="0">
                <a:ln w="3175">
                  <a:noFill/>
                </a:ln>
                <a:solidFill>
                  <a:schemeClr val="accent6">
                    <a:lumMod val="60000"/>
                    <a:lumOff val="40000"/>
                  </a:schemeClr>
                </a:solidFill>
                <a:effectLst>
                  <a:glow rad="254000">
                    <a:schemeClr val="bg1">
                      <a:alpha val="40000"/>
                    </a:schemeClr>
                  </a:glow>
                </a:effectLst>
              </a:rPr>
              <a:t>baseline test</a:t>
            </a:r>
            <a:r>
              <a:rPr lang="en-US" altLang="zh-CN" sz="2000" dirty="0">
                <a:ln w="3175">
                  <a:noFill/>
                </a:ln>
                <a:effectLst>
                  <a:glow rad="254000">
                    <a:schemeClr val="bg1">
                      <a:alpha val="40000"/>
                    </a:schemeClr>
                  </a:glow>
                </a:effectLst>
              </a:rPr>
              <a:t> that is optimal under a parametric model. </a:t>
            </a:r>
          </a:p>
          <a:p>
            <a:pPr>
              <a:spcBef>
                <a:spcPts val="600"/>
              </a:spcBef>
            </a:pPr>
            <a:r>
              <a:rPr lang="en-US" altLang="zh-CN" sz="2000" dirty="0">
                <a:ln w="3175">
                  <a:noFill/>
                </a:ln>
                <a:effectLst>
                  <a:glow rad="254000">
                    <a:schemeClr val="bg1">
                      <a:alpha val="40000"/>
                    </a:schemeClr>
                  </a:glow>
                </a:effectLst>
              </a:rPr>
              <a:t>An UMP test would be the best for us. However, in our case we have more than one parameter. Therefore, an UMPUT would be more realistic since for exponential family distribution, conditional on one of the complete and sufficient statistic, the distribution would still be from the exponential family.</a:t>
            </a:r>
            <a:endParaRPr lang="en-US" sz="2371" dirty="0">
              <a:ln w="3175">
                <a:noFill/>
              </a:ln>
              <a:effectLst>
                <a:glow rad="254000">
                  <a:schemeClr val="bg1">
                    <a:alpha val="40000"/>
                  </a:schemeClr>
                </a:glow>
              </a:effectLst>
            </a:endParaRPr>
          </a:p>
          <a:p>
            <a:pPr>
              <a:spcBef>
                <a:spcPts val="600"/>
              </a:spcBef>
            </a:pPr>
            <a:r>
              <a:rPr lang="en-US" sz="2371" b="1" dirty="0">
                <a:ln w="3175">
                  <a:noFill/>
                </a:ln>
                <a:effectLst>
                  <a:glow rad="254000">
                    <a:schemeClr val="bg1">
                      <a:alpha val="40000"/>
                    </a:schemeClr>
                  </a:glow>
                </a:effectLst>
              </a:rPr>
              <a:t>Theorem:</a:t>
            </a: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r>
              <a:rPr lang="en-US" sz="2371" b="1" dirty="0">
                <a:ln w="3175">
                  <a:noFill/>
                </a:ln>
                <a:effectLst>
                  <a:glow rad="254000">
                    <a:schemeClr val="bg1">
                      <a:alpha val="40000"/>
                    </a:schemeClr>
                  </a:glow>
                </a:effectLst>
              </a:rPr>
              <a:t>Proof:</a:t>
            </a:r>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p:txBody>
      </p:sp>
      <p:sp>
        <p:nvSpPr>
          <p:cNvPr id="43" name="TextBox 42">
            <a:extLst>
              <a:ext uri="{FF2B5EF4-FFF2-40B4-BE49-F238E27FC236}">
                <a16:creationId xmlns:a16="http://schemas.microsoft.com/office/drawing/2014/main" id="{CAA31A68-7FD3-46CB-B402-7767E91170B3}"/>
              </a:ext>
            </a:extLst>
          </p:cNvPr>
          <p:cNvSpPr txBox="1"/>
          <p:nvPr/>
        </p:nvSpPr>
        <p:spPr>
          <a:xfrm>
            <a:off x="3352800" y="780856"/>
            <a:ext cx="29260800" cy="2168029"/>
          </a:xfrm>
          <a:prstGeom prst="rect">
            <a:avLst/>
          </a:prstGeom>
          <a:noFill/>
        </p:spPr>
        <p:txBody>
          <a:bodyPr wrap="square" lIns="91440" tIns="45720" rIns="91440" bIns="45720" rtlCol="0" anchor="t">
            <a:spAutoFit/>
          </a:bodyPr>
          <a:lstStyle/>
          <a:p>
            <a:pPr algn="ctr"/>
            <a:r>
              <a:rPr lang="en-US" sz="7800" b="1" dirty="0">
                <a:effectLst>
                  <a:glow rad="254000">
                    <a:schemeClr val="bg1">
                      <a:alpha val="40000"/>
                    </a:schemeClr>
                  </a:glow>
                </a:effectLst>
              </a:rPr>
              <a:t>  </a:t>
            </a:r>
            <a:r>
              <a:rPr lang="en-US" sz="6000" b="1" dirty="0">
                <a:effectLst>
                  <a:glow rad="254000">
                    <a:schemeClr val="bg1">
                      <a:alpha val="40000"/>
                    </a:schemeClr>
                  </a:glow>
                </a:effectLst>
              </a:rPr>
              <a:t>Beautiful Ideas and AUMPUT for Evaluating Tests of Selection Bias</a:t>
            </a:r>
            <a:endParaRPr lang="en-US" sz="6000" b="1" dirty="0">
              <a:effectLst>
                <a:glow rad="254000">
                  <a:prstClr val="white">
                    <a:alpha val="40000"/>
                  </a:prstClr>
                </a:glow>
              </a:effectLst>
              <a:ea typeface="Calibri"/>
              <a:cs typeface="Calibri"/>
            </a:endParaRPr>
          </a:p>
          <a:p>
            <a:pPr algn="ctr"/>
            <a:r>
              <a:rPr lang="en-US" sz="2844" i="1" dirty="0">
                <a:effectLst>
                  <a:glow rad="254000">
                    <a:schemeClr val="bg1">
                      <a:alpha val="40000"/>
                    </a:schemeClr>
                  </a:glow>
                </a:effectLst>
              </a:rPr>
              <a:t>Presented by Zixiang Xu (GMU)  </a:t>
            </a:r>
          </a:p>
          <a:p>
            <a:pPr algn="ctr"/>
            <a:r>
              <a:rPr lang="en-US" sz="2844" i="1" dirty="0">
                <a:effectLst>
                  <a:glow rad="254000">
                    <a:schemeClr val="bg1">
                      <a:alpha val="40000"/>
                    </a:schemeClr>
                  </a:glow>
                </a:effectLst>
              </a:rPr>
              <a:t>Joint work with Jiayang Sun, Michael Woodroofe, Mary Meyer</a:t>
            </a:r>
          </a:p>
        </p:txBody>
      </p:sp>
      <p:sp>
        <p:nvSpPr>
          <p:cNvPr id="45" name="TextBox 44">
            <a:extLst>
              <a:ext uri="{FF2B5EF4-FFF2-40B4-BE49-F238E27FC236}">
                <a16:creationId xmlns:a16="http://schemas.microsoft.com/office/drawing/2014/main" id="{4BAF124C-CA11-4991-8607-5C0C520F678A}"/>
              </a:ext>
            </a:extLst>
          </p:cNvPr>
          <p:cNvSpPr txBox="1"/>
          <p:nvPr/>
        </p:nvSpPr>
        <p:spPr>
          <a:xfrm>
            <a:off x="21027099" y="3022062"/>
            <a:ext cx="2270270" cy="639534"/>
          </a:xfrm>
          <a:prstGeom prst="rect">
            <a:avLst/>
          </a:prstGeom>
          <a:noFill/>
          <a:ln w="38100">
            <a:solidFill>
              <a:schemeClr val="accent6">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AUMPUT</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226CB3EB-28C0-4FE4-BD97-F0DB589734BB}"/>
                  </a:ext>
                </a:extLst>
              </p:cNvPr>
              <p:cNvSpPr/>
              <p:nvPr/>
            </p:nvSpPr>
            <p:spPr>
              <a:xfrm>
                <a:off x="15622997" y="10985938"/>
                <a:ext cx="5571066" cy="82506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complete &amp; sufficient statistic is (</a:t>
                </a:r>
                <a14:m>
                  <m:oMath xmlns:m="http://schemas.openxmlformats.org/officeDocument/2006/math">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a:t>
                </a:r>
              </a:p>
            </p:txBody>
          </p:sp>
        </mc:Choice>
        <mc:Fallback xmlns="">
          <p:sp>
            <p:nvSpPr>
              <p:cNvPr id="5" name="Rectangle: Rounded Corners 4">
                <a:extLst>
                  <a:ext uri="{FF2B5EF4-FFF2-40B4-BE49-F238E27FC236}">
                    <a16:creationId xmlns:a16="http://schemas.microsoft.com/office/drawing/2014/main" id="{226CB3EB-28C0-4FE4-BD97-F0DB589734BB}"/>
                  </a:ext>
                </a:extLst>
              </p:cNvPr>
              <p:cNvSpPr>
                <a:spLocks noRot="1" noChangeAspect="1" noMove="1" noResize="1" noEditPoints="1" noAdjustHandles="1" noChangeArrowheads="1" noChangeShapeType="1" noTextEdit="1"/>
              </p:cNvSpPr>
              <p:nvPr/>
            </p:nvSpPr>
            <p:spPr>
              <a:xfrm>
                <a:off x="15622997" y="10985938"/>
                <a:ext cx="5571066" cy="825062"/>
              </a:xfrm>
              <a:prstGeom prst="roundRect">
                <a:avLst/>
              </a:prstGeom>
              <a:blipFill>
                <a:blip r:embed="rId3"/>
                <a:stretch>
                  <a:fillRect/>
                </a:stretch>
              </a:blipFill>
              <a:ln>
                <a:solidFill>
                  <a:schemeClr val="accent6">
                    <a:lumMod val="60000"/>
                    <a:lumOff val="40000"/>
                  </a:schemeClr>
                </a:solidFill>
              </a:ln>
            </p:spPr>
            <p:txBody>
              <a:bodyPr/>
              <a:lstStyle/>
              <a:p>
                <a:r>
                  <a:rPr lang="en-US">
                    <a:noFill/>
                  </a:rPr>
                  <a:t> </a:t>
                </a:r>
              </a:p>
            </p:txBody>
          </p:sp>
        </mc:Fallback>
      </mc:AlternateContent>
      <p:sp>
        <p:nvSpPr>
          <p:cNvPr id="6" name="Arrow: Right 5">
            <a:extLst>
              <a:ext uri="{FF2B5EF4-FFF2-40B4-BE49-F238E27FC236}">
                <a16:creationId xmlns:a16="http://schemas.microsoft.com/office/drawing/2014/main" id="{7B93FD4F-11D5-443A-B4CF-6EE9B2B8D475}"/>
              </a:ext>
            </a:extLst>
          </p:cNvPr>
          <p:cNvSpPr/>
          <p:nvPr/>
        </p:nvSpPr>
        <p:spPr>
          <a:xfrm rot="5400000">
            <a:off x="18063585" y="11899967"/>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Rounded Corners 45">
                <a:extLst>
                  <a:ext uri="{FF2B5EF4-FFF2-40B4-BE49-F238E27FC236}">
                    <a16:creationId xmlns:a16="http://schemas.microsoft.com/office/drawing/2014/main" id="{4D0431BB-E8D7-4B1C-B4D5-566CC1250310}"/>
                  </a:ext>
                </a:extLst>
              </p:cNvPr>
              <p:cNvSpPr/>
              <p:nvPr/>
            </p:nvSpPr>
            <p:spPr>
              <a:xfrm>
                <a:off x="16171476" y="12813995"/>
                <a:ext cx="4470018" cy="128300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Conditional on </a:t>
                </a:r>
                <a14:m>
                  <m:oMath xmlns:m="http://schemas.openxmlformats.org/officeDocument/2006/math">
                    <m:r>
                      <a:rPr lang="en-US" sz="2133">
                        <a:solidFill>
                          <a:srgbClr val="1F2328"/>
                        </a:solidFill>
                        <a:latin typeface="Cambria Math" panose="02040503050406030204" pitchFamily="18" charset="0"/>
                      </a:rPr>
                      <m:t>𝑇</m:t>
                    </m: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a:solidFill>
                          <a:srgbClr val="1F2328"/>
                        </a:solidFill>
                        <a:latin typeface="Cambria Math" panose="02040503050406030204" pitchFamily="18" charset="0"/>
                      </a:rPr>
                      <m:t>,</m:t>
                    </m:r>
                    <m:r>
                      <a:rPr lang="en-US" sz="2133">
                        <a:solidFill>
                          <a:srgbClr val="1F2328"/>
                        </a:solidFill>
                        <a:latin typeface="Cambria Math" panose="02040503050406030204" pitchFamily="18" charset="0"/>
                      </a:rPr>
                      <m:t>𝑈</m:t>
                    </m:r>
                    <m:r>
                      <a:rPr lang="en-US" sz="2133">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dirty="0">
                        <a:solidFill>
                          <a:srgbClr val="1F2328"/>
                        </a:solidFill>
                        <a:latin typeface="Cambria Math" panose="02040503050406030204" pitchFamily="18" charset="0"/>
                      </a:rPr>
                      <m:t> </m:t>
                    </m:r>
                  </m:oMath>
                </a14:m>
                <a:r>
                  <a:rPr lang="en-US" sz="2133" dirty="0">
                    <a:solidFill>
                      <a:srgbClr val="1F2328"/>
                    </a:solidFill>
                    <a:latin typeface="-apple-system"/>
                  </a:rPr>
                  <a:t>is still exponential distribution with density:</a:t>
                </a:r>
              </a:p>
              <a:p>
                <a:pPr algn="ctr"/>
                <a:endParaRPr lang="en-US" sz="2133" dirty="0">
                  <a:solidFill>
                    <a:srgbClr val="1F2328"/>
                  </a:solidFill>
                  <a:latin typeface="-apple-system"/>
                </a:endParaRPr>
              </a:p>
            </p:txBody>
          </p:sp>
        </mc:Choice>
        <mc:Fallback xmlns="">
          <p:sp>
            <p:nvSpPr>
              <p:cNvPr id="46" name="Rectangle: Rounded Corners 45">
                <a:extLst>
                  <a:ext uri="{FF2B5EF4-FFF2-40B4-BE49-F238E27FC236}">
                    <a16:creationId xmlns:a16="http://schemas.microsoft.com/office/drawing/2014/main" id="{4D0431BB-E8D7-4B1C-B4D5-566CC1250310}"/>
                  </a:ext>
                </a:extLst>
              </p:cNvPr>
              <p:cNvSpPr>
                <a:spLocks noRot="1" noChangeAspect="1" noMove="1" noResize="1" noEditPoints="1" noAdjustHandles="1" noChangeArrowheads="1" noChangeShapeType="1" noTextEdit="1"/>
              </p:cNvSpPr>
              <p:nvPr/>
            </p:nvSpPr>
            <p:spPr>
              <a:xfrm>
                <a:off x="16171476" y="12813995"/>
                <a:ext cx="4470018" cy="1283005"/>
              </a:xfrm>
              <a:prstGeom prst="roundRect">
                <a:avLst/>
              </a:prstGeom>
              <a:blipFill>
                <a:blip r:embed="rId4"/>
                <a:stretch>
                  <a:fillRect r="-1361"/>
                </a:stretch>
              </a:blipFill>
              <a:ln>
                <a:solidFill>
                  <a:schemeClr val="accent6">
                    <a:lumMod val="60000"/>
                    <a:lumOff val="40000"/>
                  </a:schemeClr>
                </a:solidFill>
              </a:ln>
            </p:spPr>
            <p:txBody>
              <a:bodyPr/>
              <a:lstStyle/>
              <a:p>
                <a:r>
                  <a:rPr lang="en-US">
                    <a:noFill/>
                  </a:rPr>
                  <a:t> </a:t>
                </a:r>
              </a:p>
            </p:txBody>
          </p:sp>
        </mc:Fallback>
      </mc:AlternateContent>
      <p:sp>
        <p:nvSpPr>
          <p:cNvPr id="48" name="Arrow: Right 47">
            <a:extLst>
              <a:ext uri="{FF2B5EF4-FFF2-40B4-BE49-F238E27FC236}">
                <a16:creationId xmlns:a16="http://schemas.microsoft.com/office/drawing/2014/main" id="{5782B99D-355C-4556-B6F3-BFB969F35E25}"/>
              </a:ext>
            </a:extLst>
          </p:cNvPr>
          <p:cNvSpPr/>
          <p:nvPr/>
        </p:nvSpPr>
        <p:spPr>
          <a:xfrm rot="5400000">
            <a:off x="18063585" y="14326283"/>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375F53A-7018-459B-AA61-FBC320E5B5BA}"/>
              </a:ext>
            </a:extLst>
          </p:cNvPr>
          <p:cNvSpPr/>
          <p:nvPr/>
        </p:nvSpPr>
        <p:spPr>
          <a:xfrm>
            <a:off x="15620952" y="15240311"/>
            <a:ext cx="5571066" cy="229231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The </a:t>
            </a:r>
            <a:r>
              <a:rPr lang="en-US" sz="2133" dirty="0">
                <a:solidFill>
                  <a:srgbClr val="92D050"/>
                </a:solidFill>
                <a:latin typeface="-apple-system"/>
              </a:rPr>
              <a:t>MP test </a:t>
            </a:r>
            <a:r>
              <a:rPr lang="en-US" sz="2133" dirty="0">
                <a:solidFill>
                  <a:srgbClr val="1F2328"/>
                </a:solidFill>
                <a:latin typeface="-apple-system"/>
              </a:rPr>
              <a:t>for any simple test like above is:</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2133" dirty="0">
                <a:solidFill>
                  <a:srgbClr val="1F2328"/>
                </a:solidFill>
                <a:latin typeface="-apple-system"/>
              </a:rPr>
              <a:t>with condition:</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BD62AEF-5FCC-4FC5-B67E-7404E95A1D34}"/>
              </a:ext>
            </a:extLst>
          </p:cNvPr>
          <p:cNvPicPr>
            <a:picLocks noChangeAspect="1"/>
          </p:cNvPicPr>
          <p:nvPr/>
        </p:nvPicPr>
        <p:blipFill>
          <a:blip r:embed="rId5"/>
          <a:stretch>
            <a:fillRect/>
          </a:stretch>
        </p:blipFill>
        <p:spPr>
          <a:xfrm>
            <a:off x="16779537" y="13647480"/>
            <a:ext cx="3253896" cy="433446"/>
          </a:xfrm>
          <a:prstGeom prst="rect">
            <a:avLst/>
          </a:prstGeom>
        </p:spPr>
      </p:pic>
      <p:pic>
        <p:nvPicPr>
          <p:cNvPr id="12" name="Picture 11">
            <a:extLst>
              <a:ext uri="{FF2B5EF4-FFF2-40B4-BE49-F238E27FC236}">
                <a16:creationId xmlns:a16="http://schemas.microsoft.com/office/drawing/2014/main" id="{F9D4A669-DB2F-49FC-B8E0-56687CF57B9A}"/>
              </a:ext>
            </a:extLst>
          </p:cNvPr>
          <p:cNvPicPr>
            <a:picLocks noChangeAspect="1"/>
          </p:cNvPicPr>
          <p:nvPr/>
        </p:nvPicPr>
        <p:blipFill>
          <a:blip r:embed="rId6"/>
          <a:stretch>
            <a:fillRect/>
          </a:stretch>
        </p:blipFill>
        <p:spPr>
          <a:xfrm>
            <a:off x="16717680" y="16014578"/>
            <a:ext cx="3287837" cy="774538"/>
          </a:xfrm>
          <a:prstGeom prst="rect">
            <a:avLst/>
          </a:prstGeom>
        </p:spPr>
      </p:pic>
      <p:pic>
        <p:nvPicPr>
          <p:cNvPr id="14" name="Picture 13">
            <a:extLst>
              <a:ext uri="{FF2B5EF4-FFF2-40B4-BE49-F238E27FC236}">
                <a16:creationId xmlns:a16="http://schemas.microsoft.com/office/drawing/2014/main" id="{CFF3B02D-B3DC-42BF-888B-0BAE4691FA09}"/>
              </a:ext>
            </a:extLst>
          </p:cNvPr>
          <p:cNvPicPr>
            <a:picLocks noChangeAspect="1"/>
          </p:cNvPicPr>
          <p:nvPr/>
        </p:nvPicPr>
        <p:blipFill>
          <a:blip r:embed="rId7"/>
          <a:stretch>
            <a:fillRect/>
          </a:stretch>
        </p:blipFill>
        <p:spPr>
          <a:xfrm>
            <a:off x="16171475" y="15366464"/>
            <a:ext cx="4470019" cy="312454"/>
          </a:xfrm>
          <a:prstGeom prst="rect">
            <a:avLst/>
          </a:prstGeom>
        </p:spPr>
      </p:pic>
      <p:sp>
        <p:nvSpPr>
          <p:cNvPr id="52" name="Rectangle: Rounded Corners 51">
            <a:extLst>
              <a:ext uri="{FF2B5EF4-FFF2-40B4-BE49-F238E27FC236}">
                <a16:creationId xmlns:a16="http://schemas.microsoft.com/office/drawing/2014/main" id="{74AED90D-337F-49EB-AC43-2599CF6D0498}"/>
              </a:ext>
            </a:extLst>
          </p:cNvPr>
          <p:cNvSpPr/>
          <p:nvPr/>
        </p:nvSpPr>
        <p:spPr>
          <a:xfrm>
            <a:off x="18886798" y="14557348"/>
            <a:ext cx="2373002" cy="27458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err="1">
                <a:solidFill>
                  <a:srgbClr val="1F2328"/>
                </a:solidFill>
                <a:latin typeface="-apple-system"/>
              </a:rPr>
              <a:t>Neyman</a:t>
            </a:r>
            <a:r>
              <a:rPr lang="en-US" sz="1600" i="1" dirty="0">
                <a:solidFill>
                  <a:srgbClr val="1F2328"/>
                </a:solidFill>
                <a:latin typeface="-apple-system"/>
              </a:rPr>
              <a:t>-Pearson Lemma</a:t>
            </a:r>
          </a:p>
        </p:txBody>
      </p:sp>
      <p:sp>
        <p:nvSpPr>
          <p:cNvPr id="57" name="Arrow: Right 56">
            <a:extLst>
              <a:ext uri="{FF2B5EF4-FFF2-40B4-BE49-F238E27FC236}">
                <a16:creationId xmlns:a16="http://schemas.microsoft.com/office/drawing/2014/main" id="{8985291F-66E0-46A1-8F9A-24EDA0CF22A3}"/>
              </a:ext>
            </a:extLst>
          </p:cNvPr>
          <p:cNvSpPr/>
          <p:nvPr/>
        </p:nvSpPr>
        <p:spPr>
          <a:xfrm rot="5400000">
            <a:off x="18083463" y="1779865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2C05C824-764A-4A66-9DAD-B877AE46AD37}"/>
              </a:ext>
            </a:extLst>
          </p:cNvPr>
          <p:cNvSpPr/>
          <p:nvPr/>
        </p:nvSpPr>
        <p:spPr>
          <a:xfrm>
            <a:off x="16211232" y="18752851"/>
            <a:ext cx="4430262" cy="148463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for testing:</a:t>
            </a:r>
          </a:p>
          <a:p>
            <a:pPr algn="ctr"/>
            <a:endParaRPr lang="en-US" sz="2133" dirty="0">
              <a:solidFill>
                <a:srgbClr val="1F2328"/>
              </a:solidFill>
              <a:latin typeface="-apple-system"/>
            </a:endParaRPr>
          </a:p>
          <a:p>
            <a:pPr algn="ctr"/>
            <a:r>
              <a:rPr lang="en-US" sz="2133" dirty="0">
                <a:solidFill>
                  <a:srgbClr val="1F2328"/>
                </a:solidFill>
                <a:latin typeface="-apple-system"/>
              </a:rPr>
              <a:t>with condition:</a:t>
            </a: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Rectangle: Rounded Corners 63">
                <a:extLst>
                  <a:ext uri="{FF2B5EF4-FFF2-40B4-BE49-F238E27FC236}">
                    <a16:creationId xmlns:a16="http://schemas.microsoft.com/office/drawing/2014/main" id="{073BDD09-6785-4A11-AD6D-C17DD3B586BE}"/>
                  </a:ext>
                </a:extLst>
              </p:cNvPr>
              <p:cNvSpPr/>
              <p:nvPr/>
            </p:nvSpPr>
            <p:spPr>
              <a:xfrm>
                <a:off x="18897600" y="17969091"/>
                <a:ext cx="2373002"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test does not depend on the choice of </a:t>
                </a:r>
                <a14:m>
                  <m:oMath xmlns:m="http://schemas.openxmlformats.org/officeDocument/2006/math">
                    <m:r>
                      <a:rPr lang="en-US" sz="1600" b="0" i="1" smtClean="0">
                        <a:solidFill>
                          <a:srgbClr val="1F2328"/>
                        </a:solidFill>
                        <a:latin typeface="Cambria Math" panose="02040503050406030204" pitchFamily="18" charset="0"/>
                      </a:rPr>
                      <m:t>𝛽</m:t>
                    </m:r>
                  </m:oMath>
                </a14:m>
                <a:endParaRPr lang="en-US" sz="1600" i="1" dirty="0">
                  <a:solidFill>
                    <a:srgbClr val="1F2328"/>
                  </a:solidFill>
                  <a:latin typeface="-apple-system"/>
                </a:endParaRPr>
              </a:p>
            </p:txBody>
          </p:sp>
        </mc:Choice>
        <mc:Fallback xmlns="">
          <p:sp>
            <p:nvSpPr>
              <p:cNvPr id="64" name="Rectangle: Rounded Corners 63">
                <a:extLst>
                  <a:ext uri="{FF2B5EF4-FFF2-40B4-BE49-F238E27FC236}">
                    <a16:creationId xmlns:a16="http://schemas.microsoft.com/office/drawing/2014/main" id="{073BDD09-6785-4A11-AD6D-C17DD3B586BE}"/>
                  </a:ext>
                </a:extLst>
              </p:cNvPr>
              <p:cNvSpPr>
                <a:spLocks noRot="1" noChangeAspect="1" noMove="1" noResize="1" noEditPoints="1" noAdjustHandles="1" noChangeArrowheads="1" noChangeShapeType="1" noTextEdit="1"/>
              </p:cNvSpPr>
              <p:nvPr/>
            </p:nvSpPr>
            <p:spPr>
              <a:xfrm>
                <a:off x="18897600" y="17969091"/>
                <a:ext cx="2373002" cy="521454"/>
              </a:xfrm>
              <a:prstGeom prst="roundRect">
                <a:avLst/>
              </a:prstGeom>
              <a:blipFill>
                <a:blip r:embed="rId8"/>
                <a:stretch>
                  <a:fillRect t="-8046" r="-767" b="-19540"/>
                </a:stretch>
              </a:blipFill>
              <a:ln>
                <a:solidFill>
                  <a:schemeClr val="accent6">
                    <a:lumMod val="60000"/>
                    <a:lumOff val="40000"/>
                  </a:schemeClr>
                </a:solidFill>
              </a:ln>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BA34825-4022-40D5-AB28-527F6F0D6163}"/>
              </a:ext>
            </a:extLst>
          </p:cNvPr>
          <p:cNvPicPr>
            <a:picLocks noChangeAspect="1"/>
          </p:cNvPicPr>
          <p:nvPr/>
        </p:nvPicPr>
        <p:blipFill>
          <a:blip r:embed="rId9"/>
          <a:stretch>
            <a:fillRect/>
          </a:stretch>
        </p:blipFill>
        <p:spPr>
          <a:xfrm>
            <a:off x="15723231" y="17239258"/>
            <a:ext cx="5402491" cy="293368"/>
          </a:xfrm>
          <a:prstGeom prst="rect">
            <a:avLst/>
          </a:prstGeom>
        </p:spPr>
      </p:pic>
      <p:pic>
        <p:nvPicPr>
          <p:cNvPr id="18" name="Picture 17">
            <a:extLst>
              <a:ext uri="{FF2B5EF4-FFF2-40B4-BE49-F238E27FC236}">
                <a16:creationId xmlns:a16="http://schemas.microsoft.com/office/drawing/2014/main" id="{631FE908-E167-4057-91AE-570DB6E51F2A}"/>
              </a:ext>
            </a:extLst>
          </p:cNvPr>
          <p:cNvPicPr>
            <a:picLocks noChangeAspect="1"/>
          </p:cNvPicPr>
          <p:nvPr/>
        </p:nvPicPr>
        <p:blipFill>
          <a:blip r:embed="rId10"/>
          <a:stretch>
            <a:fillRect/>
          </a:stretch>
        </p:blipFill>
        <p:spPr>
          <a:xfrm>
            <a:off x="17030914" y="19257618"/>
            <a:ext cx="2974603" cy="276564"/>
          </a:xfrm>
          <a:prstGeom prst="rect">
            <a:avLst/>
          </a:prstGeom>
        </p:spPr>
      </p:pic>
      <p:pic>
        <p:nvPicPr>
          <p:cNvPr id="22" name="Picture 21">
            <a:extLst>
              <a:ext uri="{FF2B5EF4-FFF2-40B4-BE49-F238E27FC236}">
                <a16:creationId xmlns:a16="http://schemas.microsoft.com/office/drawing/2014/main" id="{2D8C5A65-A244-4B52-A504-D6749BB6FE1B}"/>
              </a:ext>
            </a:extLst>
          </p:cNvPr>
          <p:cNvPicPr>
            <a:picLocks noChangeAspect="1"/>
          </p:cNvPicPr>
          <p:nvPr/>
        </p:nvPicPr>
        <p:blipFill>
          <a:blip r:embed="rId11"/>
          <a:stretch>
            <a:fillRect/>
          </a:stretch>
        </p:blipFill>
        <p:spPr>
          <a:xfrm>
            <a:off x="16916400" y="19860458"/>
            <a:ext cx="3226313" cy="308443"/>
          </a:xfrm>
          <a:prstGeom prst="rect">
            <a:avLst/>
          </a:prstGeom>
        </p:spPr>
      </p:pic>
      <p:sp>
        <p:nvSpPr>
          <p:cNvPr id="51" name="Arrow: Bent-Up 50">
            <a:extLst>
              <a:ext uri="{FF2B5EF4-FFF2-40B4-BE49-F238E27FC236}">
                <a16:creationId xmlns:a16="http://schemas.microsoft.com/office/drawing/2014/main" id="{59C8AF0F-108E-43BE-BE68-4D8DB9A416E6}"/>
              </a:ext>
            </a:extLst>
          </p:cNvPr>
          <p:cNvSpPr/>
          <p:nvPr/>
        </p:nvSpPr>
        <p:spPr>
          <a:xfrm>
            <a:off x="21125722" y="19030140"/>
            <a:ext cx="4553678" cy="838756"/>
          </a:xfrm>
          <a:prstGeom prst="bentUpArrow">
            <a:avLst>
              <a:gd name="adj1" fmla="val 25000"/>
              <a:gd name="adj2" fmla="val 50000"/>
              <a:gd name="adj3" fmla="val 4230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7" name="Rectangle: Rounded Corners 66">
            <a:extLst>
              <a:ext uri="{FF2B5EF4-FFF2-40B4-BE49-F238E27FC236}">
                <a16:creationId xmlns:a16="http://schemas.microsoft.com/office/drawing/2014/main" id="{54B30926-13BB-47CD-BD3B-FE4304BA007B}"/>
              </a:ext>
            </a:extLst>
          </p:cNvPr>
          <p:cNvSpPr/>
          <p:nvPr/>
        </p:nvSpPr>
        <p:spPr>
          <a:xfrm>
            <a:off x="22497401" y="18294947"/>
            <a:ext cx="557106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with NS condition</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B457238C-5283-44E0-960B-C8E11DE5F564}"/>
              </a:ext>
            </a:extLst>
          </p:cNvPr>
          <p:cNvSpPr/>
          <p:nvPr/>
        </p:nvSpPr>
        <p:spPr>
          <a:xfrm>
            <a:off x="25679400" y="19420456"/>
            <a:ext cx="2653707"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condition is exactly the Neyman structure condition</a:t>
            </a:r>
          </a:p>
        </p:txBody>
      </p:sp>
      <p:sp>
        <p:nvSpPr>
          <p:cNvPr id="69" name="Rectangle: Rounded Corners 68">
            <a:extLst>
              <a:ext uri="{FF2B5EF4-FFF2-40B4-BE49-F238E27FC236}">
                <a16:creationId xmlns:a16="http://schemas.microsoft.com/office/drawing/2014/main" id="{4E875ACB-4579-4917-90E3-B1B6D9904B87}"/>
              </a:ext>
            </a:extLst>
          </p:cNvPr>
          <p:cNvSpPr/>
          <p:nvPr/>
        </p:nvSpPr>
        <p:spPr>
          <a:xfrm>
            <a:off x="25776444" y="17567472"/>
            <a:ext cx="2260171" cy="31068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 is boundedly complete</a:t>
            </a:r>
          </a:p>
        </p:txBody>
      </p:sp>
      <p:sp>
        <p:nvSpPr>
          <p:cNvPr id="70" name="Arrow: Right 69">
            <a:extLst>
              <a:ext uri="{FF2B5EF4-FFF2-40B4-BE49-F238E27FC236}">
                <a16:creationId xmlns:a16="http://schemas.microsoft.com/office/drawing/2014/main" id="{11892407-83BA-4041-AA1A-FF09578D6E32}"/>
              </a:ext>
            </a:extLst>
          </p:cNvPr>
          <p:cNvSpPr/>
          <p:nvPr/>
        </p:nvSpPr>
        <p:spPr>
          <a:xfrm rot="16200000">
            <a:off x="24923969" y="17302712"/>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3A11F1B7-19EC-4282-816C-8A75A0E6D931}"/>
              </a:ext>
            </a:extLst>
          </p:cNvPr>
          <p:cNvSpPr/>
          <p:nvPr/>
        </p:nvSpPr>
        <p:spPr>
          <a:xfrm>
            <a:off x="23146364" y="16536186"/>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similar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3A209F00-29B3-4698-9CE9-3CEBA21769E4}"/>
              </a:ext>
            </a:extLst>
          </p:cNvPr>
          <p:cNvSpPr/>
          <p:nvPr/>
        </p:nvSpPr>
        <p:spPr>
          <a:xfrm>
            <a:off x="25804128" y="15817439"/>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Power function is continuous</a:t>
            </a:r>
          </a:p>
        </p:txBody>
      </p:sp>
      <p:sp>
        <p:nvSpPr>
          <p:cNvPr id="74" name="Arrow: Right 73">
            <a:extLst>
              <a:ext uri="{FF2B5EF4-FFF2-40B4-BE49-F238E27FC236}">
                <a16:creationId xmlns:a16="http://schemas.microsoft.com/office/drawing/2014/main" id="{824E44B7-9397-470F-93A5-EF901D82FF23}"/>
              </a:ext>
            </a:extLst>
          </p:cNvPr>
          <p:cNvSpPr/>
          <p:nvPr/>
        </p:nvSpPr>
        <p:spPr>
          <a:xfrm rot="16200000">
            <a:off x="24951653" y="15552678"/>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08135583-6BC1-4FFE-9633-B436F18403FD}"/>
              </a:ext>
            </a:extLst>
          </p:cNvPr>
          <p:cNvSpPr/>
          <p:nvPr/>
        </p:nvSpPr>
        <p:spPr>
          <a:xfrm>
            <a:off x="23430332" y="13753997"/>
            <a:ext cx="3696868" cy="163477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below is the </a:t>
            </a:r>
            <a:r>
              <a:rPr lang="en-US" sz="2133" dirty="0">
                <a:solidFill>
                  <a:srgbClr val="92D050"/>
                </a:solidFill>
                <a:latin typeface="-apple-system"/>
              </a:rPr>
              <a:t>UMPUT</a:t>
            </a:r>
          </a:p>
          <a:p>
            <a:pPr algn="ctr"/>
            <a:endParaRPr lang="en-US" sz="2133" dirty="0">
              <a:solidFill>
                <a:srgbClr val="92D050"/>
              </a:solidFill>
              <a:effectLst/>
              <a:latin typeface="-apple-system"/>
              <a:ea typeface="Calibri" panose="020F0502020204030204" pitchFamily="34" charset="0"/>
              <a:cs typeface="Times New Roman" panose="02020603050405020304" pitchFamily="18" charset="0"/>
            </a:endParaRPr>
          </a:p>
          <a:p>
            <a:pPr algn="ctr"/>
            <a:endParaRPr lang="en-US" sz="2133" dirty="0">
              <a:solidFill>
                <a:srgbClr val="92D050"/>
              </a:solidFill>
              <a:latin typeface="-apple-system"/>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6836F70D-CAE4-4C89-81CF-3D442AB73426}"/>
              </a:ext>
            </a:extLst>
          </p:cNvPr>
          <p:cNvSpPr/>
          <p:nvPr/>
        </p:nvSpPr>
        <p:spPr>
          <a:xfrm>
            <a:off x="25776444" y="11821821"/>
            <a:ext cx="2903315" cy="146510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Inspired by the format of LRT:</a:t>
            </a:r>
          </a:p>
          <a:p>
            <a:pPr algn="ctr"/>
            <a:endParaRPr lang="en-US" sz="1600" i="1" dirty="0">
              <a:solidFill>
                <a:srgbClr val="1F2328"/>
              </a:solidFill>
              <a:latin typeface="-apple-system"/>
            </a:endParaRPr>
          </a:p>
          <a:p>
            <a:pPr algn="ctr"/>
            <a:endParaRPr lang="en-US" sz="1600" i="1" dirty="0">
              <a:solidFill>
                <a:srgbClr val="1F2328"/>
              </a:solidFill>
              <a:latin typeface="-apple-system"/>
            </a:endParaRPr>
          </a:p>
          <a:p>
            <a:pPr algn="ctr"/>
            <a:endParaRPr lang="en-US" sz="1600" i="1" dirty="0">
              <a:solidFill>
                <a:srgbClr val="1F2328"/>
              </a:solidFill>
              <a:latin typeface="-apple-system"/>
            </a:endParaRPr>
          </a:p>
        </p:txBody>
      </p:sp>
      <p:sp>
        <p:nvSpPr>
          <p:cNvPr id="77" name="Arrow: Right 76">
            <a:extLst>
              <a:ext uri="{FF2B5EF4-FFF2-40B4-BE49-F238E27FC236}">
                <a16:creationId xmlns:a16="http://schemas.microsoft.com/office/drawing/2014/main" id="{B8024E6C-FDE9-44E6-9C39-EFC9E3A5E295}"/>
              </a:ext>
            </a:extLst>
          </p:cNvPr>
          <p:cNvSpPr/>
          <p:nvPr/>
        </p:nvSpPr>
        <p:spPr>
          <a:xfrm rot="16200000">
            <a:off x="24431402" y="12195785"/>
            <a:ext cx="1734638"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5968DCF9-F385-477A-9AB8-835E88668D28}"/>
                  </a:ext>
                </a:extLst>
              </p:cNvPr>
              <p:cNvSpPr/>
              <p:nvPr/>
            </p:nvSpPr>
            <p:spPr>
              <a:xfrm>
                <a:off x="22169057" y="10896600"/>
                <a:ext cx="6164050"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 </a:t>
                </a:r>
                <a14:m>
                  <m:oMath xmlns:m="http://schemas.openxmlformats.org/officeDocument/2006/math">
                    <m:r>
                      <m:rPr>
                        <m:sty m:val="p"/>
                      </m:rPr>
                      <a:rPr lang="en-US" sz="2133">
                        <a:solidFill>
                          <a:srgbClr val="1F2328"/>
                        </a:solidFill>
                        <a:latin typeface="Cambria Math" panose="02040503050406030204" pitchFamily="18" charset="0"/>
                      </a:rPr>
                      <m:t>ln</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i="1">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b="0" i="0" smtClean="0">
                        <a:solidFill>
                          <a:srgbClr val="1F2328"/>
                        </a:solidFill>
                        <a:latin typeface="Cambria Math" panose="02040503050406030204" pitchFamily="18" charset="0"/>
                      </a:rPr>
                      <m:t> </m:t>
                    </m:r>
                    <m:r>
                      <m:rPr>
                        <m:sty m:val="p"/>
                      </m:rPr>
                      <a:rPr lang="en-US" sz="2133" b="0" i="0" smtClean="0">
                        <a:solidFill>
                          <a:srgbClr val="1F2328"/>
                        </a:solidFill>
                        <a:latin typeface="Cambria Math" panose="02040503050406030204" pitchFamily="18" charset="0"/>
                      </a:rPr>
                      <m:t>and</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8" name="Rectangle: Rounded Corners 77">
                <a:extLst>
                  <a:ext uri="{FF2B5EF4-FFF2-40B4-BE49-F238E27FC236}">
                    <a16:creationId xmlns:a16="http://schemas.microsoft.com/office/drawing/2014/main" id="{5968DCF9-F385-477A-9AB8-835E88668D28}"/>
                  </a:ext>
                </a:extLst>
              </p:cNvPr>
              <p:cNvSpPr>
                <a:spLocks noRot="1" noChangeAspect="1" noMove="1" noResize="1" noEditPoints="1" noAdjustHandles="1" noChangeArrowheads="1" noChangeShapeType="1" noTextEdit="1"/>
              </p:cNvSpPr>
              <p:nvPr/>
            </p:nvSpPr>
            <p:spPr>
              <a:xfrm>
                <a:off x="22169057" y="10896600"/>
                <a:ext cx="6164050" cy="602620"/>
              </a:xfrm>
              <a:prstGeom prst="roundRect">
                <a:avLst/>
              </a:prstGeom>
              <a:blipFill>
                <a:blip r:embed="rId12"/>
                <a:stretch>
                  <a:fillRect b="-8000"/>
                </a:stretch>
              </a:blipFill>
              <a:ln>
                <a:solidFill>
                  <a:schemeClr val="accent6">
                    <a:lumMod val="60000"/>
                    <a:lumOff val="40000"/>
                  </a:schemeClr>
                </a:solidFill>
              </a:ln>
            </p:spPr>
            <p:txBody>
              <a:bodyPr/>
              <a:lstStyle/>
              <a:p>
                <a:r>
                  <a:rPr lang="en-US">
                    <a:noFill/>
                  </a:rPr>
                  <a:t> </a:t>
                </a:r>
              </a:p>
            </p:txBody>
          </p:sp>
        </mc:Fallback>
      </mc:AlternateContent>
      <p:pic>
        <p:nvPicPr>
          <p:cNvPr id="80" name="Picture 79">
            <a:extLst>
              <a:ext uri="{FF2B5EF4-FFF2-40B4-BE49-F238E27FC236}">
                <a16:creationId xmlns:a16="http://schemas.microsoft.com/office/drawing/2014/main" id="{F2170480-6034-43B3-98E8-B551C52D0A76}"/>
              </a:ext>
            </a:extLst>
          </p:cNvPr>
          <p:cNvPicPr>
            <a:picLocks noChangeAspect="1"/>
          </p:cNvPicPr>
          <p:nvPr/>
        </p:nvPicPr>
        <p:blipFill>
          <a:blip r:embed="rId13"/>
          <a:stretch>
            <a:fillRect/>
          </a:stretch>
        </p:blipFill>
        <p:spPr>
          <a:xfrm>
            <a:off x="24069131" y="14403279"/>
            <a:ext cx="2752626" cy="808311"/>
          </a:xfrm>
          <a:prstGeom prst="rect">
            <a:avLst/>
          </a:prstGeom>
        </p:spPr>
      </p:pic>
      <p:pic>
        <p:nvPicPr>
          <p:cNvPr id="82" name="Picture 81">
            <a:extLst>
              <a:ext uri="{FF2B5EF4-FFF2-40B4-BE49-F238E27FC236}">
                <a16:creationId xmlns:a16="http://schemas.microsoft.com/office/drawing/2014/main" id="{3E092EAC-F2BD-4C18-A99C-6C16D74494CC}"/>
              </a:ext>
            </a:extLst>
          </p:cNvPr>
          <p:cNvPicPr>
            <a:picLocks noChangeAspect="1"/>
          </p:cNvPicPr>
          <p:nvPr/>
        </p:nvPicPr>
        <p:blipFill>
          <a:blip r:embed="rId14"/>
          <a:stretch>
            <a:fillRect/>
          </a:stretch>
        </p:blipFill>
        <p:spPr>
          <a:xfrm>
            <a:off x="25984200" y="12461435"/>
            <a:ext cx="2569203" cy="676587"/>
          </a:xfrm>
          <a:prstGeom prst="rect">
            <a:avLst/>
          </a:prstGeom>
        </p:spPr>
      </p:pic>
      <p:sp>
        <p:nvSpPr>
          <p:cNvPr id="83" name="Rectangle: Rounded Corners 82">
            <a:extLst>
              <a:ext uri="{FF2B5EF4-FFF2-40B4-BE49-F238E27FC236}">
                <a16:creationId xmlns:a16="http://schemas.microsoft.com/office/drawing/2014/main" id="{1214E782-D5AB-4273-B3B2-58603DE4B65E}"/>
              </a:ext>
            </a:extLst>
          </p:cNvPr>
          <p:cNvSpPr/>
          <p:nvPr/>
        </p:nvSpPr>
        <p:spPr>
          <a:xfrm>
            <a:off x="25808296" y="101713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Unable to prove directly</a:t>
            </a:r>
          </a:p>
        </p:txBody>
      </p:sp>
      <p:sp>
        <p:nvSpPr>
          <p:cNvPr id="84" name="Arrow: Right 83">
            <a:extLst>
              <a:ext uri="{FF2B5EF4-FFF2-40B4-BE49-F238E27FC236}">
                <a16:creationId xmlns:a16="http://schemas.microsoft.com/office/drawing/2014/main" id="{5D712D17-4057-43F3-A782-F8B5D149676F}"/>
              </a:ext>
            </a:extLst>
          </p:cNvPr>
          <p:cNvSpPr/>
          <p:nvPr/>
        </p:nvSpPr>
        <p:spPr>
          <a:xfrm rot="16200000">
            <a:off x="24923969" y="9895769"/>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Rectangle: Rounded Corners 85">
                <a:extLst>
                  <a:ext uri="{FF2B5EF4-FFF2-40B4-BE49-F238E27FC236}">
                    <a16:creationId xmlns:a16="http://schemas.microsoft.com/office/drawing/2014/main" id="{BD656FF7-71BC-48AD-8C16-6B6A1A996461}"/>
                  </a:ext>
                </a:extLst>
              </p:cNvPr>
              <p:cNvSpPr/>
              <p:nvPr/>
            </p:nvSpPr>
            <p:spPr>
              <a:xfrm>
                <a:off x="22765364" y="8899041"/>
                <a:ext cx="4971436" cy="795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 </a:t>
                </a:r>
                <a14:m>
                  <m:oMath xmlns:m="http://schemas.openxmlformats.org/officeDocument/2006/math">
                    <m:r>
                      <m:rPr>
                        <m:sty m:val="p"/>
                      </m:rPr>
                      <a:rPr lang="en-US" sz="2133">
                        <a:solidFill>
                          <a:srgbClr val="1F2328"/>
                        </a:solidFill>
                        <a:latin typeface="Cambria Math" panose="02040503050406030204" pitchFamily="18" charset="0"/>
                      </a:rPr>
                      <m:t>l</m:t>
                    </m:r>
                    <m:r>
                      <m:rPr>
                        <m:sty m:val="p"/>
                      </m:rPr>
                      <a:rPr lang="en-US" sz="2133" b="0" i="0" smtClean="0">
                        <a:solidFill>
                          <a:srgbClr val="1F2328"/>
                        </a:solidFill>
                        <a:latin typeface="Cambria Math" panose="02040503050406030204" pitchFamily="18" charset="0"/>
                      </a:rPr>
                      <m:t>n</m:t>
                    </m:r>
                    <m:bar>
                      <m:barPr>
                        <m:pos m:val="top"/>
                        <m:ctrlPr>
                          <a:rPr lang="en-US" sz="2133" i="1" smtClean="0">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b="0" i="1" smtClean="0">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m:rPr>
                        <m:sty m:val="p"/>
                      </m:rPr>
                      <a:rPr lang="en-US" sz="2133" b="0" i="0" smtClean="0">
                        <a:solidFill>
                          <a:srgbClr val="1F2328"/>
                        </a:solidFill>
                        <a:latin typeface="Cambria Math" panose="02040503050406030204" pitchFamily="18" charset="0"/>
                      </a:rPr>
                      <m:t>and</m:t>
                    </m:r>
                    <m:bar>
                      <m:barPr>
                        <m:pos m:val="top"/>
                        <m:ctrlPr>
                          <a:rPr lang="en-US" sz="2133" i="1" smtClean="0">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asymptotically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6" name="Rectangle: Rounded Corners 85">
                <a:extLst>
                  <a:ext uri="{FF2B5EF4-FFF2-40B4-BE49-F238E27FC236}">
                    <a16:creationId xmlns:a16="http://schemas.microsoft.com/office/drawing/2014/main" id="{BD656FF7-71BC-48AD-8C16-6B6A1A996461}"/>
                  </a:ext>
                </a:extLst>
              </p:cNvPr>
              <p:cNvSpPr>
                <a:spLocks noRot="1" noChangeAspect="1" noMove="1" noResize="1" noEditPoints="1" noAdjustHandles="1" noChangeArrowheads="1" noChangeShapeType="1" noTextEdit="1"/>
              </p:cNvSpPr>
              <p:nvPr/>
            </p:nvSpPr>
            <p:spPr>
              <a:xfrm>
                <a:off x="22765364" y="8899041"/>
                <a:ext cx="4971436" cy="795333"/>
              </a:xfrm>
              <a:prstGeom prst="roundRect">
                <a:avLst/>
              </a:prstGeom>
              <a:blipFill>
                <a:blip r:embed="rId16"/>
                <a:stretch>
                  <a:fillRect b="-13636"/>
                </a:stretch>
              </a:blipFill>
              <a:ln>
                <a:solidFill>
                  <a:schemeClr val="accent6">
                    <a:lumMod val="60000"/>
                    <a:lumOff val="40000"/>
                  </a:schemeClr>
                </a:solidFill>
              </a:ln>
            </p:spPr>
            <p:txBody>
              <a:bodyPr/>
              <a:lstStyle/>
              <a:p>
                <a:r>
                  <a:rPr lang="en-US">
                    <a:noFill/>
                  </a:rPr>
                  <a:t> </a:t>
                </a:r>
              </a:p>
            </p:txBody>
          </p:sp>
        </mc:Fallback>
      </mc:AlternateContent>
      <p:sp>
        <p:nvSpPr>
          <p:cNvPr id="87" name="Rectangle: Rounded Corners 86">
            <a:extLst>
              <a:ext uri="{FF2B5EF4-FFF2-40B4-BE49-F238E27FC236}">
                <a16:creationId xmlns:a16="http://schemas.microsoft.com/office/drawing/2014/main" id="{E0AF2D74-3962-44B8-9941-CF5CBFB0CAD4}"/>
              </a:ext>
            </a:extLst>
          </p:cNvPr>
          <p:cNvSpPr/>
          <p:nvPr/>
        </p:nvSpPr>
        <p:spPr>
          <a:xfrm>
            <a:off x="25808296" y="81270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CLT plus Delta's method</a:t>
            </a:r>
          </a:p>
        </p:txBody>
      </p:sp>
      <p:sp>
        <p:nvSpPr>
          <p:cNvPr id="88" name="Arrow: Right 87">
            <a:extLst>
              <a:ext uri="{FF2B5EF4-FFF2-40B4-BE49-F238E27FC236}">
                <a16:creationId xmlns:a16="http://schemas.microsoft.com/office/drawing/2014/main" id="{59AF7EC0-D407-4FBB-AAAA-889888AD1851}"/>
              </a:ext>
            </a:extLst>
          </p:cNvPr>
          <p:cNvSpPr/>
          <p:nvPr/>
        </p:nvSpPr>
        <p:spPr>
          <a:xfrm rot="16200000">
            <a:off x="24955821" y="7862241"/>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Rounded Corners 88">
            <a:extLst>
              <a:ext uri="{FF2B5EF4-FFF2-40B4-BE49-F238E27FC236}">
                <a16:creationId xmlns:a16="http://schemas.microsoft.com/office/drawing/2014/main" id="{F0754C69-274D-4769-9755-1C95A7D0ADBD}"/>
              </a:ext>
            </a:extLst>
          </p:cNvPr>
          <p:cNvSpPr/>
          <p:nvPr/>
        </p:nvSpPr>
        <p:spPr>
          <a:xfrm>
            <a:off x="22040161" y="6189532"/>
            <a:ext cx="6421842" cy="146054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1" name="Picture 90">
            <a:extLst>
              <a:ext uri="{FF2B5EF4-FFF2-40B4-BE49-F238E27FC236}">
                <a16:creationId xmlns:a16="http://schemas.microsoft.com/office/drawing/2014/main" id="{A5FB914B-13B9-47E7-8EFE-A280C4D45EB7}"/>
              </a:ext>
            </a:extLst>
          </p:cNvPr>
          <p:cNvPicPr>
            <a:picLocks noChangeAspect="1"/>
          </p:cNvPicPr>
          <p:nvPr/>
        </p:nvPicPr>
        <p:blipFill>
          <a:blip r:embed="rId17"/>
          <a:stretch>
            <a:fillRect/>
          </a:stretch>
        </p:blipFill>
        <p:spPr>
          <a:xfrm>
            <a:off x="22098000" y="6553200"/>
            <a:ext cx="6327408" cy="738531"/>
          </a:xfrm>
          <a:prstGeom prst="rect">
            <a:avLst/>
          </a:prstGeom>
        </p:spPr>
      </p:pic>
      <p:sp>
        <p:nvSpPr>
          <p:cNvPr id="95" name="Arrow: Right 94">
            <a:extLst>
              <a:ext uri="{FF2B5EF4-FFF2-40B4-BE49-F238E27FC236}">
                <a16:creationId xmlns:a16="http://schemas.microsoft.com/office/drawing/2014/main" id="{9AEA20EF-35B5-4325-91CF-0D517780AFA0}"/>
              </a:ext>
            </a:extLst>
          </p:cNvPr>
          <p:cNvSpPr/>
          <p:nvPr/>
        </p:nvSpPr>
        <p:spPr>
          <a:xfrm rot="16200000">
            <a:off x="24942405" y="514712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053C0059-9E55-40E7-A3C2-AE742F355586}"/>
              </a:ext>
            </a:extLst>
          </p:cNvPr>
          <p:cNvSpPr/>
          <p:nvPr/>
        </p:nvSpPr>
        <p:spPr>
          <a:xfrm>
            <a:off x="23164800" y="4380599"/>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Theorem proved!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0" name="Rectangle 99">
            <a:extLst>
              <a:ext uri="{FF2B5EF4-FFF2-40B4-BE49-F238E27FC236}">
                <a16:creationId xmlns:a16="http://schemas.microsoft.com/office/drawing/2014/main" id="{717FA0D9-490D-4B1B-BE68-FD972D2426B7}"/>
              </a:ext>
            </a:extLst>
          </p:cNvPr>
          <p:cNvSpPr/>
          <p:nvPr/>
        </p:nvSpPr>
        <p:spPr>
          <a:xfrm>
            <a:off x="14799837" y="3660955"/>
            <a:ext cx="14003763" cy="16713232"/>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390BB33-112E-49DF-9D89-9057A287FA03}"/>
              </a:ext>
            </a:extLst>
          </p:cNvPr>
          <p:cNvSpPr/>
          <p:nvPr/>
        </p:nvSpPr>
        <p:spPr>
          <a:xfrm>
            <a:off x="538295" y="3660954"/>
            <a:ext cx="14003763" cy="18132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A91B58F-5D19-4F2F-A557-0BAB942D4802}"/>
              </a:ext>
            </a:extLst>
          </p:cNvPr>
          <p:cNvSpPr txBox="1"/>
          <p:nvPr/>
        </p:nvSpPr>
        <p:spPr>
          <a:xfrm>
            <a:off x="5880226" y="3022062"/>
            <a:ext cx="3263774" cy="639534"/>
          </a:xfrm>
          <a:prstGeom prst="rect">
            <a:avLst/>
          </a:prstGeom>
          <a:noFill/>
          <a:ln w="38100">
            <a:solidFill>
              <a:schemeClr val="accent4">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Beautiful Ideas</a:t>
            </a:r>
          </a:p>
        </p:txBody>
      </p:sp>
      <mc:AlternateContent xmlns:mc="http://schemas.openxmlformats.org/markup-compatibility/2006">
        <mc:Choice xmlns:a14="http://schemas.microsoft.com/office/drawing/2010/main" Requires="a14">
          <p:sp>
            <p:nvSpPr>
              <p:cNvPr id="47" name="Rectangle: Rounded Corners 46">
                <a:extLst>
                  <a:ext uri="{FF2B5EF4-FFF2-40B4-BE49-F238E27FC236}">
                    <a16:creationId xmlns:a16="http://schemas.microsoft.com/office/drawing/2014/main" id="{9A490EF3-DAAD-66C2-478E-D13BB167EB61}"/>
                  </a:ext>
                </a:extLst>
              </p:cNvPr>
              <p:cNvSpPr/>
              <p:nvPr/>
            </p:nvSpPr>
            <p:spPr>
              <a:xfrm>
                <a:off x="7827707" y="3906238"/>
                <a:ext cx="6373435" cy="82857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b="1" dirty="0">
                    <a:solidFill>
                      <a:srgbClr val="1F2328"/>
                    </a:solidFill>
                    <a:latin typeface="-apple-system"/>
                  </a:rPr>
                  <a:t>Reason 1: Spiking Problem</a:t>
                </a:r>
              </a:p>
              <a:p>
                <a:r>
                  <a:rPr lang="en-US" sz="2133" dirty="0">
                    <a:solidFill>
                      <a:srgbClr val="1F2328"/>
                    </a:solidFill>
                    <a:latin typeface="-apple-system"/>
                  </a:rPr>
                  <a:t>Previous paper (1997) added a strict constraint for each </a:t>
                </a:r>
                <a14:m>
                  <m:oMath xmlns:m="http://schemas.openxmlformats.org/officeDocument/2006/math">
                    <m:r>
                      <a:rPr lang="en-US" sz="2133" b="0" i="1" smtClean="0">
                        <a:solidFill>
                          <a:srgbClr val="1F2328"/>
                        </a:solidFill>
                        <a:latin typeface="Cambria Math" panose="02040503050406030204" pitchFamily="18" charset="0"/>
                      </a:rPr>
                      <m:t>𝜔</m:t>
                    </m:r>
                  </m:oMath>
                </a14:m>
                <a:r>
                  <a:rPr lang="en-US" sz="2133" dirty="0">
                    <a:solidFill>
                      <a:srgbClr val="1F2328"/>
                    </a:solidFill>
                    <a:latin typeface="-apple-system"/>
                  </a:rPr>
                  <a:t>. But that made the estimation algorithm more complicated and slower. </a:t>
                </a:r>
              </a:p>
              <a:p>
                <a:r>
                  <a:rPr lang="en-US" sz="2133" dirty="0">
                    <a:solidFill>
                      <a:srgbClr val="1F2328"/>
                    </a:solidFill>
                    <a:latin typeface="-apple-system"/>
                  </a:rPr>
                  <a:t>However, those penalty terms can be absorbed into </a:t>
                </a: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p:txBody>
          </p:sp>
        </mc:Choice>
        <mc:Fallback>
          <p:sp>
            <p:nvSpPr>
              <p:cNvPr id="47" name="Rectangle: Rounded Corners 46">
                <a:extLst>
                  <a:ext uri="{FF2B5EF4-FFF2-40B4-BE49-F238E27FC236}">
                    <a16:creationId xmlns:a16="http://schemas.microsoft.com/office/drawing/2014/main" id="{9A490EF3-DAAD-66C2-478E-D13BB167EB61}"/>
                  </a:ext>
                </a:extLst>
              </p:cNvPr>
              <p:cNvSpPr>
                <a:spLocks noRot="1" noChangeAspect="1" noMove="1" noResize="1" noEditPoints="1" noAdjustHandles="1" noChangeArrowheads="1" noChangeShapeType="1" noTextEdit="1"/>
              </p:cNvSpPr>
              <p:nvPr/>
            </p:nvSpPr>
            <p:spPr>
              <a:xfrm>
                <a:off x="7827707" y="3906238"/>
                <a:ext cx="6373435" cy="8285762"/>
              </a:xfrm>
              <a:prstGeom prst="roundRect">
                <a:avLst/>
              </a:prstGeom>
              <a:blipFill>
                <a:blip r:embed="rId18"/>
                <a:stretch>
                  <a:fillRect/>
                </a:stretch>
              </a:blipFill>
              <a:ln>
                <a:solidFill>
                  <a:schemeClr val="accent4">
                    <a:lumMod val="60000"/>
                    <a:lumOff val="40000"/>
                  </a:schemeClr>
                </a:solidFill>
              </a:ln>
            </p:spPr>
            <p:txBody>
              <a:bodyPr/>
              <a:lstStyle/>
              <a:p>
                <a:r>
                  <a:rPr lang="en-US">
                    <a:noFill/>
                  </a:rPr>
                  <a:t> </a:t>
                </a:r>
              </a:p>
            </p:txBody>
          </p:sp>
        </mc:Fallback>
      </mc:AlternateContent>
      <p:sp>
        <p:nvSpPr>
          <p:cNvPr id="50" name="Rectangle: Rounded Corners 49">
            <a:extLst>
              <a:ext uri="{FF2B5EF4-FFF2-40B4-BE49-F238E27FC236}">
                <a16:creationId xmlns:a16="http://schemas.microsoft.com/office/drawing/2014/main" id="{066F284A-516F-D307-884A-C91CAF13516F}"/>
              </a:ext>
            </a:extLst>
          </p:cNvPr>
          <p:cNvSpPr/>
          <p:nvPr/>
        </p:nvSpPr>
        <p:spPr>
          <a:xfrm>
            <a:off x="7834884" y="12813995"/>
            <a:ext cx="6356891" cy="882680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b="1" dirty="0">
                <a:solidFill>
                  <a:srgbClr val="1F2328"/>
                </a:solidFill>
                <a:latin typeface="-apple-system"/>
              </a:rPr>
              <a:t>Reason 2: Identifiability Issue</a:t>
            </a:r>
          </a:p>
          <a:p>
            <a:r>
              <a:rPr lang="en-US" sz="2133" dirty="0">
                <a:solidFill>
                  <a:srgbClr val="1F2328"/>
                </a:solidFill>
                <a:latin typeface="-apple-system"/>
              </a:rPr>
              <a:t>The added penalty term can also address the identifiability issue since</a:t>
            </a:r>
          </a:p>
          <a:p>
            <a:endParaRPr lang="en-US" sz="2133" dirty="0">
              <a:solidFill>
                <a:srgbClr val="1F2328"/>
              </a:solidFill>
              <a:latin typeface="-apple-system"/>
            </a:endParaRPr>
          </a:p>
          <a:p>
            <a:endParaRPr lang="en-US" sz="2133" dirty="0">
              <a:solidFill>
                <a:srgbClr val="1F2328"/>
              </a:solidFill>
              <a:latin typeface="-apple-system"/>
            </a:endParaRPr>
          </a:p>
          <a:p>
            <a:endParaRPr lang="en-US" sz="2133" dirty="0">
              <a:solidFill>
                <a:srgbClr val="1F2328"/>
              </a:solidFill>
              <a:latin typeface="-apple-system"/>
            </a:endParaRPr>
          </a:p>
        </p:txBody>
      </p:sp>
      <p:pic>
        <p:nvPicPr>
          <p:cNvPr id="21" name="Picture 20">
            <a:extLst>
              <a:ext uri="{FF2B5EF4-FFF2-40B4-BE49-F238E27FC236}">
                <a16:creationId xmlns:a16="http://schemas.microsoft.com/office/drawing/2014/main" id="{389FDBAB-DB7A-419C-8FFD-C16FE062EDBE}"/>
              </a:ext>
            </a:extLst>
          </p:cNvPr>
          <p:cNvPicPr>
            <a:picLocks noChangeAspect="1"/>
          </p:cNvPicPr>
          <p:nvPr/>
        </p:nvPicPr>
        <p:blipFill>
          <a:blip r:embed="rId19"/>
          <a:stretch>
            <a:fillRect/>
          </a:stretch>
        </p:blipFill>
        <p:spPr>
          <a:xfrm>
            <a:off x="15127161" y="7009272"/>
            <a:ext cx="6379099" cy="2098525"/>
          </a:xfrm>
          <a:prstGeom prst="rect">
            <a:avLst/>
          </a:prstGeom>
        </p:spPr>
      </p:pic>
      <p:pic>
        <p:nvPicPr>
          <p:cNvPr id="27" name="Picture 26">
            <a:extLst>
              <a:ext uri="{FF2B5EF4-FFF2-40B4-BE49-F238E27FC236}">
                <a16:creationId xmlns:a16="http://schemas.microsoft.com/office/drawing/2014/main" id="{22046105-7A4E-4921-B844-31F41DD03C96}"/>
              </a:ext>
            </a:extLst>
          </p:cNvPr>
          <p:cNvPicPr>
            <a:picLocks noChangeAspect="1"/>
          </p:cNvPicPr>
          <p:nvPr/>
        </p:nvPicPr>
        <p:blipFill>
          <a:blip r:embed="rId20"/>
          <a:stretch>
            <a:fillRect/>
          </a:stretch>
        </p:blipFill>
        <p:spPr>
          <a:xfrm>
            <a:off x="15127161" y="9119850"/>
            <a:ext cx="5034273" cy="1167150"/>
          </a:xfrm>
          <a:prstGeom prst="rect">
            <a:avLst/>
          </a:prstGeom>
        </p:spPr>
      </p:pic>
      <p:sp>
        <p:nvSpPr>
          <p:cNvPr id="34" name="TextBox 33">
            <a:extLst>
              <a:ext uri="{FF2B5EF4-FFF2-40B4-BE49-F238E27FC236}">
                <a16:creationId xmlns:a16="http://schemas.microsoft.com/office/drawing/2014/main" id="{B4C68545-0EC0-44B9-A4BC-3222088BC098}"/>
              </a:ext>
            </a:extLst>
          </p:cNvPr>
          <p:cNvSpPr txBox="1"/>
          <p:nvPr/>
        </p:nvSpPr>
        <p:spPr>
          <a:xfrm>
            <a:off x="380999" y="152401"/>
            <a:ext cx="7050110" cy="3293209"/>
          </a:xfrm>
          <a:prstGeom prst="rect">
            <a:avLst/>
          </a:prstGeom>
          <a:noFill/>
        </p:spPr>
        <p:txBody>
          <a:bodyPr wrap="square" rtlCol="0">
            <a:spAutoFit/>
          </a:bodyPr>
          <a:lstStyle/>
          <a:p>
            <a:r>
              <a:rPr lang="en-US" sz="2800" b="1" dirty="0">
                <a:ln w="3175">
                  <a:noFill/>
                </a:ln>
                <a:effectLst>
                  <a:glow rad="254000">
                    <a:schemeClr val="bg1">
                      <a:alpha val="40000"/>
                    </a:schemeClr>
                  </a:glow>
                </a:effectLst>
              </a:rPr>
              <a:t>Introduction</a:t>
            </a: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As demonstrated in today’s early presentation by Professor Jiayang Sun, </a:t>
            </a:r>
            <a:r>
              <a:rPr lang="en-US" sz="1800" i="1" u="sng" kern="100" dirty="0">
                <a:effectLst/>
                <a:latin typeface="Calibri" panose="020F0502020204030204" pitchFamily="34" charset="0"/>
                <a:ea typeface="DengXian" panose="02010600030101010101" pitchFamily="2" charset="-122"/>
                <a:cs typeface="Times New Roman" panose="02020603050405020304" pitchFamily="18" charset="0"/>
              </a:rPr>
              <a:t>testing for potential selection is crucial for effective decision-making</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data from observational studies, including crowdsourcing, may come with selection biases. This poster</a:t>
            </a:r>
          </a:p>
          <a:p>
            <a:pPr marL="285750" indent="-285750">
              <a:buFont typeface="Arial" panose="020B0604020202020204" pitchFamily="34" charset="0"/>
              <a:buChar char="•"/>
            </a:pPr>
            <a:r>
              <a:rPr lang="en-US" sz="1800" b="1" kern="1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presents ideas behind </a:t>
            </a:r>
            <a:r>
              <a:rPr lang="en-US" sz="1800" b="1" i="1" kern="1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the approaches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[2] and [3], coauthored by Woodroofe, which continue to influence the development of tests for assessing selection biases; and </a:t>
            </a:r>
          </a:p>
          <a:p>
            <a:pPr marL="285750" indent="-285750">
              <a:buFont typeface="Arial" panose="020B0604020202020204" pitchFamily="34" charset="0"/>
              <a:buChar char="•"/>
            </a:pPr>
            <a:r>
              <a:rPr lang="en-US" sz="1800" b="1" kern="1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highlights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my enjoyment in deriving an </a:t>
            </a:r>
            <a:r>
              <a:rPr lang="en-US" sz="1800" b="1" i="1" kern="100" dirty="0">
                <a:solidFill>
                  <a:schemeClr val="accent1"/>
                </a:solidFill>
                <a:effectLst/>
                <a:latin typeface="Calibri" panose="020F0502020204030204" pitchFamily="34" charset="0"/>
                <a:ea typeface="DengXian" panose="02010600030101010101" pitchFamily="2" charset="-122"/>
                <a:cs typeface="Times New Roman" panose="02020603050405020304" pitchFamily="18" charset="0"/>
              </a:rPr>
              <a:t>AUMPUT test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that will serve as a benchmark for evaluating new selection bias tests.</a:t>
            </a:r>
            <a:endParaRPr lang="en-US" sz="1800" kern="100" dirty="0">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mc:AlternateContent xmlns:mc="http://schemas.openxmlformats.org/markup-compatibility/2006">
        <mc:Choice xmlns:a14="http://schemas.microsoft.com/office/drawing/2010/main" Requires="a14">
          <p:sp>
            <p:nvSpPr>
              <p:cNvPr id="107" name="Rectangle: Rounded Corners 106">
                <a:extLst>
                  <a:ext uri="{FF2B5EF4-FFF2-40B4-BE49-F238E27FC236}">
                    <a16:creationId xmlns:a16="http://schemas.microsoft.com/office/drawing/2014/main" id="{FC5C9E4B-EC9F-4A0B-9738-F54D2FEB12E5}"/>
                  </a:ext>
                </a:extLst>
              </p:cNvPr>
              <p:cNvSpPr/>
              <p:nvPr/>
            </p:nvSpPr>
            <p:spPr>
              <a:xfrm>
                <a:off x="803764" y="4266501"/>
                <a:ext cx="6326364" cy="2164690"/>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dirty="0">
                    <a:solidFill>
                      <a:srgbClr val="1F2328"/>
                    </a:solidFill>
                    <a:latin typeface="-apple-system"/>
                  </a:rPr>
                  <a:t>In paper [2], “Testing Uniformity Versus A Monotone Density” published in 1999, the authors (Woodroofe &amp; Sun) focused on testing</a:t>
                </a:r>
              </a:p>
              <a:p>
                <a:pPr algn="ctr"/>
                <a14:m>
                  <m:oMath xmlns:m="http://schemas.openxmlformats.org/officeDocument/2006/math">
                    <m:sSub>
                      <m:sSubPr>
                        <m:ctrlPr>
                          <a:rPr lang="en-US" sz="2133" smtClean="0">
                            <a:solidFill>
                              <a:schemeClr val="accent4">
                                <a:lumMod val="75000"/>
                              </a:schemeClr>
                            </a:solidFill>
                            <a:latin typeface="-apple-system"/>
                          </a:rPr>
                        </m:ctrlPr>
                      </m:sSubPr>
                      <m:e>
                        <m:r>
                          <a:rPr lang="en-US" sz="2133">
                            <a:solidFill>
                              <a:schemeClr val="accent4">
                                <a:lumMod val="75000"/>
                              </a:schemeClr>
                            </a:solidFill>
                            <a:latin typeface="-apple-system"/>
                          </a:rPr>
                          <m:t>𝐻</m:t>
                        </m:r>
                      </m:e>
                      <m:sub>
                        <m:r>
                          <a:rPr lang="en-US" sz="2133">
                            <a:solidFill>
                              <a:schemeClr val="accent4">
                                <a:lumMod val="75000"/>
                              </a:schemeClr>
                            </a:solidFill>
                            <a:latin typeface="-apple-system"/>
                          </a:rPr>
                          <m:t>0</m:t>
                        </m:r>
                      </m:sub>
                    </m:sSub>
                    <m:r>
                      <a:rPr lang="en-US" sz="2133">
                        <a:solidFill>
                          <a:schemeClr val="accent4">
                            <a:lumMod val="75000"/>
                          </a:schemeClr>
                        </a:solidFill>
                        <a:latin typeface="-apple-system"/>
                      </a:rPr>
                      <m:t>:</m:t>
                    </m:r>
                    <m:r>
                      <a:rPr lang="en-US" sz="2133">
                        <a:solidFill>
                          <a:schemeClr val="accent4">
                            <a:lumMod val="75000"/>
                          </a:schemeClr>
                        </a:solidFill>
                        <a:latin typeface="-apple-system"/>
                      </a:rPr>
                      <m:t>𝑓</m:t>
                    </m:r>
                    <m:r>
                      <a:rPr lang="en-US" sz="2133">
                        <a:solidFill>
                          <a:schemeClr val="accent4">
                            <a:lumMod val="75000"/>
                          </a:schemeClr>
                        </a:solidFill>
                        <a:latin typeface="-apple-system"/>
                      </a:rPr>
                      <m:t>=1</m:t>
                    </m:r>
                  </m:oMath>
                </a14:m>
                <a:r>
                  <a:rPr lang="en-US" sz="2133" dirty="0">
                    <a:solidFill>
                      <a:schemeClr val="accent4">
                        <a:lumMod val="75000"/>
                      </a:schemeClr>
                    </a:solidFill>
                    <a:latin typeface="-apple-system"/>
                  </a:rPr>
                  <a:t>  vs.  </a:t>
                </a:r>
                <a14:m>
                  <m:oMath xmlns:m="http://schemas.openxmlformats.org/officeDocument/2006/math">
                    <m:sSub>
                      <m:sSubPr>
                        <m:ctrlPr>
                          <a:rPr lang="en-US" sz="2133">
                            <a:solidFill>
                              <a:schemeClr val="accent4">
                                <a:lumMod val="75000"/>
                              </a:schemeClr>
                            </a:solidFill>
                            <a:latin typeface="-apple-system"/>
                          </a:rPr>
                        </m:ctrlPr>
                      </m:sSubPr>
                      <m:e>
                        <m:r>
                          <a:rPr lang="en-US" sz="2133">
                            <a:solidFill>
                              <a:schemeClr val="accent4">
                                <a:lumMod val="75000"/>
                              </a:schemeClr>
                            </a:solidFill>
                            <a:latin typeface="-apple-system"/>
                          </a:rPr>
                          <m:t>𝐻</m:t>
                        </m:r>
                      </m:e>
                      <m:sub>
                        <m:r>
                          <a:rPr lang="en-US" sz="2133">
                            <a:solidFill>
                              <a:schemeClr val="accent4">
                                <a:lumMod val="75000"/>
                              </a:schemeClr>
                            </a:solidFill>
                            <a:latin typeface="-apple-system"/>
                          </a:rPr>
                          <m:t>1</m:t>
                        </m:r>
                      </m:sub>
                    </m:sSub>
                    <m:r>
                      <a:rPr lang="en-US" sz="2133">
                        <a:solidFill>
                          <a:schemeClr val="accent4">
                            <a:lumMod val="75000"/>
                          </a:schemeClr>
                        </a:solidFill>
                        <a:latin typeface="-apple-system"/>
                      </a:rPr>
                      <m:t>:</m:t>
                    </m:r>
                    <m:r>
                      <a:rPr lang="en-US" sz="2133">
                        <a:solidFill>
                          <a:schemeClr val="accent4">
                            <a:lumMod val="75000"/>
                          </a:schemeClr>
                        </a:solidFill>
                        <a:latin typeface="-apple-system"/>
                      </a:rPr>
                      <m:t>𝑓</m:t>
                    </m:r>
                  </m:oMath>
                </a14:m>
                <a:r>
                  <a:rPr lang="en-US" sz="2133" dirty="0">
                    <a:solidFill>
                      <a:schemeClr val="accent4">
                        <a:lumMod val="75000"/>
                      </a:schemeClr>
                    </a:solidFill>
                    <a:latin typeface="-apple-system"/>
                  </a:rPr>
                  <a:t> is monotone increasing</a:t>
                </a:r>
                <a:endParaRPr lang="en-US" sz="2133" dirty="0">
                  <a:solidFill>
                    <a:srgbClr val="1F2328"/>
                  </a:solidFill>
                  <a:latin typeface="-apple-system"/>
                </a:endParaRPr>
              </a:p>
              <a:p>
                <a:r>
                  <a:rPr lang="en-US" sz="2133" dirty="0">
                    <a:solidFill>
                      <a:srgbClr val="1F2328"/>
                    </a:solidFill>
                    <a:latin typeface="-apple-system"/>
                  </a:rPr>
                  <a:t>where </a:t>
                </a:r>
                <a14:m>
                  <m:oMath xmlns:m="http://schemas.openxmlformats.org/officeDocument/2006/math">
                    <m:r>
                      <a:rPr lang="en-US" sz="2133">
                        <a:solidFill>
                          <a:srgbClr val="1F2328"/>
                        </a:solidFill>
                        <a:latin typeface="-apple-system"/>
                      </a:rPr>
                      <m:t>𝑓</m:t>
                    </m:r>
                  </m:oMath>
                </a14:m>
                <a:r>
                  <a:rPr lang="en-US" sz="2133" dirty="0">
                    <a:solidFill>
                      <a:srgbClr val="1F2328"/>
                    </a:solidFill>
                    <a:latin typeface="-apple-system"/>
                  </a:rPr>
                  <a:t> is the selection bias function.</a:t>
                </a:r>
              </a:p>
            </p:txBody>
          </p:sp>
        </mc:Choice>
        <mc:Fallback>
          <p:sp>
            <p:nvSpPr>
              <p:cNvPr id="107" name="Rectangle: Rounded Corners 106">
                <a:extLst>
                  <a:ext uri="{FF2B5EF4-FFF2-40B4-BE49-F238E27FC236}">
                    <a16:creationId xmlns:a16="http://schemas.microsoft.com/office/drawing/2014/main" id="{FC5C9E4B-EC9F-4A0B-9738-F54D2FEB12E5}"/>
                  </a:ext>
                </a:extLst>
              </p:cNvPr>
              <p:cNvSpPr>
                <a:spLocks noRot="1" noChangeAspect="1" noMove="1" noResize="1" noEditPoints="1" noAdjustHandles="1" noChangeArrowheads="1" noChangeShapeType="1" noTextEdit="1"/>
              </p:cNvSpPr>
              <p:nvPr/>
            </p:nvSpPr>
            <p:spPr>
              <a:xfrm>
                <a:off x="803764" y="4266501"/>
                <a:ext cx="6326364" cy="2164690"/>
              </a:xfrm>
              <a:prstGeom prst="roundRect">
                <a:avLst/>
              </a:prstGeom>
              <a:blipFill>
                <a:blip r:embed="rId21"/>
                <a:stretch>
                  <a:fillRect/>
                </a:stretch>
              </a:blipFill>
              <a:ln>
                <a:solidFill>
                  <a:schemeClr val="accent4">
                    <a:lumMod val="60000"/>
                    <a:lumOff val="40000"/>
                  </a:schemeClr>
                </a:solidFill>
              </a:ln>
            </p:spPr>
            <p:txBody>
              <a:bodyPr/>
              <a:lstStyle/>
              <a:p>
                <a:r>
                  <a:rPr lang="en-US">
                    <a:noFill/>
                  </a:rPr>
                  <a:t> </a:t>
                </a:r>
              </a:p>
            </p:txBody>
          </p:sp>
        </mc:Fallback>
      </mc:AlternateContent>
      <p:sp>
        <p:nvSpPr>
          <p:cNvPr id="108" name="Arrow: Right 107">
            <a:extLst>
              <a:ext uri="{FF2B5EF4-FFF2-40B4-BE49-F238E27FC236}">
                <a16:creationId xmlns:a16="http://schemas.microsoft.com/office/drawing/2014/main" id="{AF8C7E94-047C-40CE-A9EB-0EBEC6676F98}"/>
              </a:ext>
            </a:extLst>
          </p:cNvPr>
          <p:cNvSpPr/>
          <p:nvPr/>
        </p:nvSpPr>
        <p:spPr>
          <a:xfrm rot="5400000">
            <a:off x="3412906" y="6573820"/>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EFEE3480-D80A-4821-9986-C20441F83B2C}"/>
              </a:ext>
            </a:extLst>
          </p:cNvPr>
          <p:cNvSpPr/>
          <p:nvPr/>
        </p:nvSpPr>
        <p:spPr>
          <a:xfrm>
            <a:off x="1379927" y="7541815"/>
            <a:ext cx="4817270" cy="156598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One test statistic immediately coming to our head is the log-likelihood function:</a:t>
            </a:r>
          </a:p>
          <a:p>
            <a:pPr algn="ctr"/>
            <a:endParaRPr lang="en-US" sz="2133" dirty="0">
              <a:solidFill>
                <a:srgbClr val="1F2328"/>
              </a:solidFill>
              <a:latin typeface="-apple-system"/>
            </a:endParaRPr>
          </a:p>
          <a:p>
            <a:pPr algn="ctr"/>
            <a:endParaRPr lang="en-US" sz="2133" dirty="0">
              <a:solidFill>
                <a:srgbClr val="1F2328"/>
              </a:solidFill>
              <a:latin typeface="-apple-system"/>
            </a:endParaRPr>
          </a:p>
        </p:txBody>
      </p:sp>
      <p:pic>
        <p:nvPicPr>
          <p:cNvPr id="38" name="Picture 37">
            <a:extLst>
              <a:ext uri="{FF2B5EF4-FFF2-40B4-BE49-F238E27FC236}">
                <a16:creationId xmlns:a16="http://schemas.microsoft.com/office/drawing/2014/main" id="{30058195-A0D5-4912-B75F-B1FF5E7C8F6A}"/>
              </a:ext>
            </a:extLst>
          </p:cNvPr>
          <p:cNvPicPr>
            <a:picLocks noChangeAspect="1"/>
          </p:cNvPicPr>
          <p:nvPr/>
        </p:nvPicPr>
        <p:blipFill rotWithShape="1">
          <a:blip r:embed="rId22">
            <a:duotone>
              <a:schemeClr val="accent4">
                <a:shade val="45000"/>
                <a:satMod val="135000"/>
              </a:schemeClr>
              <a:prstClr val="white"/>
            </a:duotone>
          </a:blip>
          <a:srcRect r="53324"/>
          <a:stretch/>
        </p:blipFill>
        <p:spPr>
          <a:xfrm>
            <a:off x="2546351" y="8381904"/>
            <a:ext cx="2418910" cy="685896"/>
          </a:xfrm>
          <a:prstGeom prst="rect">
            <a:avLst/>
          </a:prstGeom>
        </p:spPr>
      </p:pic>
      <p:sp>
        <p:nvSpPr>
          <p:cNvPr id="110" name="Arrow: Right 109">
            <a:extLst>
              <a:ext uri="{FF2B5EF4-FFF2-40B4-BE49-F238E27FC236}">
                <a16:creationId xmlns:a16="http://schemas.microsoft.com/office/drawing/2014/main" id="{F015B31B-0C90-4412-A5B8-D0717594907E}"/>
              </a:ext>
            </a:extLst>
          </p:cNvPr>
          <p:cNvSpPr/>
          <p:nvPr/>
        </p:nvSpPr>
        <p:spPr>
          <a:xfrm rot="5400000">
            <a:off x="3412906" y="9250426"/>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1" name="Rectangle: Rounded Corners 110">
                <a:extLst>
                  <a:ext uri="{FF2B5EF4-FFF2-40B4-BE49-F238E27FC236}">
                    <a16:creationId xmlns:a16="http://schemas.microsoft.com/office/drawing/2014/main" id="{4DB04367-30A9-4A16-B6A3-FC8E5A03A1DD}"/>
                  </a:ext>
                </a:extLst>
              </p:cNvPr>
              <p:cNvSpPr/>
              <p:nvPr/>
            </p:nvSpPr>
            <p:spPr>
              <a:xfrm>
                <a:off x="1379927" y="10218420"/>
                <a:ext cx="4817270" cy="243697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It can be proved that the above test statistic is maximized when 𝑓 is a step function with jumps only at the observation points. So our target would be </a:t>
                </a:r>
                <a:r>
                  <a:rPr lang="en-US" sz="2133" dirty="0">
                    <a:solidFill>
                      <a:schemeClr val="accent4">
                        <a:lumMod val="75000"/>
                      </a:schemeClr>
                    </a:solidFill>
                    <a:latin typeface="-apple-system"/>
                  </a:rPr>
                  <a:t>estimating </a:t>
                </a:r>
                <a14:m>
                  <m:oMath xmlns:m="http://schemas.openxmlformats.org/officeDocument/2006/math">
                    <m:sSub>
                      <m:sSubPr>
                        <m:ctrlPr>
                          <a:rPr lang="en-US" sz="2133" b="0" i="1" smtClean="0">
                            <a:solidFill>
                              <a:schemeClr val="accent4">
                                <a:lumMod val="75000"/>
                              </a:schemeClr>
                            </a:solidFill>
                            <a:latin typeface="Cambria Math" panose="02040503050406030204" pitchFamily="18" charset="0"/>
                          </a:rPr>
                        </m:ctrlPr>
                      </m:sSubPr>
                      <m:e>
                        <m:r>
                          <a:rPr lang="en-US" sz="2133" b="0" i="1" smtClean="0">
                            <a:solidFill>
                              <a:schemeClr val="accent4">
                                <a:lumMod val="75000"/>
                              </a:schemeClr>
                            </a:solidFill>
                            <a:latin typeface="Cambria Math" panose="02040503050406030204" pitchFamily="18" charset="0"/>
                          </a:rPr>
                          <m:t>𝑓</m:t>
                        </m:r>
                      </m:e>
                      <m:sub>
                        <m:r>
                          <a:rPr lang="en-US" sz="2133" b="0" i="1" smtClean="0">
                            <a:solidFill>
                              <a:schemeClr val="accent4">
                                <a:lumMod val="75000"/>
                              </a:schemeClr>
                            </a:solidFill>
                            <a:latin typeface="Cambria Math" panose="02040503050406030204" pitchFamily="18" charset="0"/>
                          </a:rPr>
                          <m:t>𝑘</m:t>
                        </m:r>
                      </m:sub>
                    </m:sSub>
                  </m:oMath>
                </a14:m>
                <a:r>
                  <a:rPr lang="en-US" sz="2133" dirty="0">
                    <a:solidFill>
                      <a:schemeClr val="accent4">
                        <a:lumMod val="75000"/>
                      </a:schemeClr>
                    </a:solidFill>
                    <a:latin typeface="-apple-system"/>
                  </a:rPr>
                  <a:t> instead of 𝑓</a:t>
                </a:r>
                <a:r>
                  <a:rPr lang="en-US" sz="2133" dirty="0">
                    <a:solidFill>
                      <a:srgbClr val="1F2328"/>
                    </a:solidFill>
                    <a:latin typeface="-apple-system"/>
                  </a:rPr>
                  <a:t>, where </a:t>
                </a:r>
                <a14:m>
                  <m:oMath xmlns:m="http://schemas.openxmlformats.org/officeDocument/2006/math">
                    <m:sSub>
                      <m:sSubPr>
                        <m:ctrlPr>
                          <a:rPr lang="en-US" sz="2133" i="1">
                            <a:solidFill>
                              <a:srgbClr val="1F2328"/>
                            </a:solidFill>
                            <a:latin typeface="Cambria Math" panose="02040503050406030204" pitchFamily="18" charset="0"/>
                          </a:rPr>
                        </m:ctrlPr>
                      </m:sSubPr>
                      <m:e>
                        <m:r>
                          <a:rPr lang="en-US" sz="2133" i="1">
                            <a:solidFill>
                              <a:srgbClr val="1F2328"/>
                            </a:solidFill>
                            <a:latin typeface="Cambria Math" panose="02040503050406030204" pitchFamily="18" charset="0"/>
                          </a:rPr>
                          <m:t>𝑓</m:t>
                        </m:r>
                      </m:e>
                      <m:sub>
                        <m:r>
                          <a:rPr lang="en-US" sz="2133" i="1">
                            <a:solidFill>
                              <a:srgbClr val="1F2328"/>
                            </a:solidFill>
                            <a:latin typeface="Cambria Math" panose="02040503050406030204" pitchFamily="18" charset="0"/>
                          </a:rPr>
                          <m:t>𝑘</m:t>
                        </m:r>
                      </m:sub>
                    </m:sSub>
                  </m:oMath>
                </a14:m>
                <a:r>
                  <a:rPr lang="en-US" sz="2133" dirty="0">
                    <a:solidFill>
                      <a:srgbClr val="1F2328"/>
                    </a:solidFill>
                    <a:latin typeface="-apple-system"/>
                  </a:rPr>
                  <a:t> is the value of 𝑓 at each step.</a:t>
                </a:r>
              </a:p>
            </p:txBody>
          </p:sp>
        </mc:Choice>
        <mc:Fallback>
          <p:sp>
            <p:nvSpPr>
              <p:cNvPr id="111" name="Rectangle: Rounded Corners 110">
                <a:extLst>
                  <a:ext uri="{FF2B5EF4-FFF2-40B4-BE49-F238E27FC236}">
                    <a16:creationId xmlns:a16="http://schemas.microsoft.com/office/drawing/2014/main" id="{4DB04367-30A9-4A16-B6A3-FC8E5A03A1DD}"/>
                  </a:ext>
                </a:extLst>
              </p:cNvPr>
              <p:cNvSpPr>
                <a:spLocks noRot="1" noChangeAspect="1" noMove="1" noResize="1" noEditPoints="1" noAdjustHandles="1" noChangeArrowheads="1" noChangeShapeType="1" noTextEdit="1"/>
              </p:cNvSpPr>
              <p:nvPr/>
            </p:nvSpPr>
            <p:spPr>
              <a:xfrm>
                <a:off x="1379927" y="10218420"/>
                <a:ext cx="4817270" cy="2436977"/>
              </a:xfrm>
              <a:prstGeom prst="roundRect">
                <a:avLst/>
              </a:prstGeom>
              <a:blipFill>
                <a:blip r:embed="rId23"/>
                <a:stretch>
                  <a:fillRect/>
                </a:stretch>
              </a:blipFill>
              <a:ln>
                <a:solidFill>
                  <a:schemeClr val="accent4">
                    <a:lumMod val="60000"/>
                    <a:lumOff val="40000"/>
                  </a:schemeClr>
                </a:solidFill>
              </a:ln>
            </p:spPr>
            <p:txBody>
              <a:bodyPr/>
              <a:lstStyle/>
              <a:p>
                <a:r>
                  <a:rPr lang="en-US">
                    <a:noFill/>
                  </a:rPr>
                  <a:t> </a:t>
                </a:r>
              </a:p>
            </p:txBody>
          </p:sp>
        </mc:Fallback>
      </mc:AlternateContent>
      <p:pic>
        <p:nvPicPr>
          <p:cNvPr id="105" name="Picture 104">
            <a:extLst>
              <a:ext uri="{FF2B5EF4-FFF2-40B4-BE49-F238E27FC236}">
                <a16:creationId xmlns:a16="http://schemas.microsoft.com/office/drawing/2014/main" id="{80ECD902-D8AB-46CB-A160-C43DEFCAF98D}"/>
              </a:ext>
            </a:extLst>
          </p:cNvPr>
          <p:cNvPicPr>
            <a:picLocks noChangeAspect="1"/>
          </p:cNvPicPr>
          <p:nvPr/>
        </p:nvPicPr>
        <p:blipFill>
          <a:blip r:embed="rId22">
            <a:duotone>
              <a:schemeClr val="accent4">
                <a:shade val="45000"/>
                <a:satMod val="135000"/>
              </a:schemeClr>
              <a:prstClr val="white"/>
            </a:duotone>
          </a:blip>
          <a:stretch>
            <a:fillRect/>
          </a:stretch>
        </p:blipFill>
        <p:spPr>
          <a:xfrm>
            <a:off x="1164644" y="18212738"/>
            <a:ext cx="5182323" cy="685896"/>
          </a:xfrm>
          <a:prstGeom prst="rect">
            <a:avLst/>
          </a:prstGeom>
        </p:spPr>
      </p:pic>
      <p:sp>
        <p:nvSpPr>
          <p:cNvPr id="112" name="Arrow: Right 111">
            <a:extLst>
              <a:ext uri="{FF2B5EF4-FFF2-40B4-BE49-F238E27FC236}">
                <a16:creationId xmlns:a16="http://schemas.microsoft.com/office/drawing/2014/main" id="{DF8378A0-D1E8-4ED8-B1A2-7A9D19EC6BE7}"/>
              </a:ext>
            </a:extLst>
          </p:cNvPr>
          <p:cNvSpPr/>
          <p:nvPr/>
        </p:nvSpPr>
        <p:spPr>
          <a:xfrm rot="5400000">
            <a:off x="3412906" y="12798026"/>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47BBEEAE-91D2-4883-A77D-2639F14C4D14}"/>
              </a:ext>
            </a:extLst>
          </p:cNvPr>
          <p:cNvSpPr/>
          <p:nvPr/>
        </p:nvSpPr>
        <p:spPr>
          <a:xfrm>
            <a:off x="1379927" y="13766020"/>
            <a:ext cx="4817270" cy="243697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solidFill>
                  <a:srgbClr val="1F2328"/>
                </a:solidFill>
                <a:latin typeface="-apple-system"/>
              </a:rPr>
              <a:t>maxmin</a:t>
            </a:r>
            <a:endParaRPr lang="en-US" sz="2133" dirty="0">
              <a:solidFill>
                <a:srgbClr val="1F2328"/>
              </a:solidFill>
              <a:latin typeface="-apple-system"/>
            </a:endParaRPr>
          </a:p>
        </p:txBody>
      </p:sp>
    </p:spTree>
    <p:extLst>
      <p:ext uri="{BB962C8B-B14F-4D97-AF65-F5344CB8AC3E}">
        <p14:creationId xmlns:p14="http://schemas.microsoft.com/office/powerpoint/2010/main" val="153823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0607732" y="11901756"/>
            <a:ext cx="4727186" cy="78743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63" name="Rectangle 62"/>
          <p:cNvSpPr/>
          <p:nvPr/>
        </p:nvSpPr>
        <p:spPr>
          <a:xfrm>
            <a:off x="9723845" y="8035812"/>
            <a:ext cx="4354478" cy="11888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45" name="Rectangle 44"/>
          <p:cNvSpPr/>
          <p:nvPr/>
        </p:nvSpPr>
        <p:spPr>
          <a:xfrm>
            <a:off x="9579964" y="12433768"/>
            <a:ext cx="10264561" cy="761524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5" name="TextBox 4"/>
          <p:cNvSpPr txBox="1"/>
          <p:nvPr/>
        </p:nvSpPr>
        <p:spPr>
          <a:xfrm>
            <a:off x="4845540" y="5818329"/>
            <a:ext cx="3344985" cy="588944"/>
          </a:xfrm>
          <a:prstGeom prst="rect">
            <a:avLst/>
          </a:prstGeom>
          <a:noFill/>
          <a:ln>
            <a:noFill/>
          </a:ln>
        </p:spPr>
        <p:txBody>
          <a:bodyPr wrap="square" rtlCol="0">
            <a:spAutoFit/>
          </a:bodyPr>
          <a:lstStyle/>
          <a:p>
            <a:endParaRPr lang="en-US" sz="3227" dirty="0"/>
          </a:p>
        </p:txBody>
      </p:sp>
      <p:sp>
        <p:nvSpPr>
          <p:cNvPr id="10" name="Rectangle 9"/>
          <p:cNvSpPr/>
          <p:nvPr/>
        </p:nvSpPr>
        <p:spPr>
          <a:xfrm>
            <a:off x="3970752" y="5637221"/>
            <a:ext cx="4800808" cy="328608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6" name="TextBox 15"/>
          <p:cNvSpPr txBox="1"/>
          <p:nvPr/>
        </p:nvSpPr>
        <p:spPr>
          <a:xfrm>
            <a:off x="3861844" y="4942234"/>
            <a:ext cx="5024407"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Introduction</a:t>
            </a:r>
          </a:p>
        </p:txBody>
      </p:sp>
      <p:sp>
        <p:nvSpPr>
          <p:cNvPr id="37" name="Rectangle 36"/>
          <p:cNvSpPr/>
          <p:nvPr/>
        </p:nvSpPr>
        <p:spPr>
          <a:xfrm>
            <a:off x="9723845" y="5889891"/>
            <a:ext cx="4354478" cy="13924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8" name="Rectangle 37"/>
          <p:cNvSpPr/>
          <p:nvPr/>
        </p:nvSpPr>
        <p:spPr>
          <a:xfrm>
            <a:off x="3943602" y="11942871"/>
            <a:ext cx="4838856" cy="76038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solidFill>
                <a:srgbClr val="0000FF"/>
              </a:solidFill>
            </a:endParaRPr>
          </a:p>
        </p:txBody>
      </p:sp>
      <p:sp>
        <p:nvSpPr>
          <p:cNvPr id="18" name="Rectangle 17"/>
          <p:cNvSpPr/>
          <p:nvPr/>
        </p:nvSpPr>
        <p:spPr>
          <a:xfrm>
            <a:off x="3251200" y="1896486"/>
            <a:ext cx="22758400" cy="256459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21324" t="34624" r="20595" b="32688"/>
          <a:stretch/>
        </p:blipFill>
        <p:spPr>
          <a:xfrm>
            <a:off x="3519505" y="19597228"/>
            <a:ext cx="2596444" cy="1129174"/>
          </a:xfrm>
          <a:prstGeom prst="rect">
            <a:avLst/>
          </a:prstGeom>
        </p:spPr>
      </p:pic>
      <p:pic>
        <p:nvPicPr>
          <p:cNvPr id="40" name="Picture 66" descr="whitelogo.png"/>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63993" y="19775540"/>
            <a:ext cx="2827867"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20464320" y="19896506"/>
            <a:ext cx="5319632" cy="748666"/>
          </a:xfrm>
          <a:prstGeom prst="rect">
            <a:avLst/>
          </a:prstGeom>
          <a:noFill/>
        </p:spPr>
        <p:txBody>
          <a:bodyPr wrap="square" rtlCol="0">
            <a:spAutoFit/>
          </a:bodyPr>
          <a:lstStyle/>
          <a:p>
            <a:r>
              <a:rPr lang="en-US" sz="711" b="1" dirty="0"/>
              <a:t>References:</a:t>
            </a:r>
          </a:p>
          <a:p>
            <a:pPr indent="-203215"/>
            <a:r>
              <a:rPr lang="en-US" sz="711" dirty="0" err="1"/>
              <a:t>Ranard</a:t>
            </a:r>
            <a:r>
              <a:rPr lang="en-US" sz="711" dirty="0"/>
              <a:t>, Benjamin L., et al. "Crowdsourcing—harnessing the masses to advance health and medicine, a systematic review." Journal of general internal medicine 29.1 (2014): 187-203.</a:t>
            </a:r>
          </a:p>
          <a:p>
            <a:pPr indent="-203215"/>
            <a:endParaRPr lang="en-US" sz="711" dirty="0"/>
          </a:p>
          <a:p>
            <a:pPr indent="-203215"/>
            <a:r>
              <a:rPr lang="en-US" sz="711" dirty="0"/>
              <a:t>Good, Benjamin M., and Andrew I. Su. "Crowdsourcing for bioinformatics.“ </a:t>
            </a:r>
            <a:r>
              <a:rPr lang="en-US" sz="711" i="1" dirty="0"/>
              <a:t>Bioinformatics</a:t>
            </a:r>
            <a:r>
              <a:rPr lang="en-US" sz="711" dirty="0"/>
              <a:t> (2013): btt333.</a:t>
            </a:r>
          </a:p>
          <a:p>
            <a:pPr indent="-203215"/>
            <a:endParaRPr lang="en-US" sz="711" dirty="0"/>
          </a:p>
        </p:txBody>
      </p:sp>
      <p:sp>
        <p:nvSpPr>
          <p:cNvPr id="4" name="TextBox 3"/>
          <p:cNvSpPr txBox="1"/>
          <p:nvPr/>
        </p:nvSpPr>
        <p:spPr>
          <a:xfrm>
            <a:off x="3251200" y="1549435"/>
            <a:ext cx="22758400" cy="2688365"/>
          </a:xfrm>
          <a:prstGeom prst="rect">
            <a:avLst/>
          </a:prstGeom>
          <a:noFill/>
        </p:spPr>
        <p:txBody>
          <a:bodyPr wrap="square" rtlCol="0">
            <a:spAutoFit/>
          </a:bodyPr>
          <a:lstStyle/>
          <a:p>
            <a:pPr algn="ctr"/>
            <a:r>
              <a:rPr lang="en-US" sz="5111" b="1" dirty="0">
                <a:latin typeface="Times New Roman" panose="02020603050405020304" pitchFamily="18" charset="0"/>
                <a:ea typeface="Roboto" pitchFamily="2" charset="0"/>
                <a:cs typeface="Times New Roman" panose="02020603050405020304" pitchFamily="18" charset="0"/>
              </a:rPr>
              <a:t>Crowdsourcing in Epidemiology: Current Utilities, Trends and Standards</a:t>
            </a:r>
          </a:p>
          <a:p>
            <a:pPr algn="ctr"/>
            <a:r>
              <a:rPr lang="en-US" sz="3227" dirty="0">
                <a:latin typeface="Times New Roman" panose="02020603050405020304" pitchFamily="18" charset="0"/>
                <a:cs typeface="Times New Roman" panose="02020603050405020304" pitchFamily="18" charset="0"/>
              </a:rPr>
              <a:t> Katie Pezzot</a:t>
            </a:r>
            <a:r>
              <a:rPr lang="en-US" sz="3227" baseline="30000" dirty="0">
                <a:latin typeface="Times New Roman" panose="02020603050405020304" pitchFamily="18" charset="0"/>
                <a:cs typeface="Times New Roman" panose="02020603050405020304" pitchFamily="18" charset="0"/>
              </a:rPr>
              <a:t>1-2</a:t>
            </a:r>
            <a:r>
              <a:rPr lang="en-US" sz="3227" dirty="0">
                <a:latin typeface="Times New Roman" panose="02020603050405020304" pitchFamily="18" charset="0"/>
                <a:cs typeface="Times New Roman" panose="02020603050405020304" pitchFamily="18" charset="0"/>
              </a:rPr>
              <a:t>, Rebecca Carter</a:t>
            </a:r>
            <a:r>
              <a:rPr lang="en-US" sz="3227" baseline="30000" dirty="0">
                <a:latin typeface="Times New Roman" panose="02020603050405020304" pitchFamily="18" charset="0"/>
                <a:cs typeface="Times New Roman" panose="02020603050405020304" pitchFamily="18" charset="0"/>
              </a:rPr>
              <a:t>3-4</a:t>
            </a:r>
            <a:r>
              <a:rPr lang="en-US" sz="3227" dirty="0">
                <a:latin typeface="Times New Roman" panose="02020603050405020304" pitchFamily="18" charset="0"/>
                <a:cs typeface="Times New Roman" panose="02020603050405020304" pitchFamily="18" charset="0"/>
              </a:rPr>
              <a:t>, </a:t>
            </a:r>
            <a:r>
              <a:rPr lang="en-US" sz="3227" dirty="0" err="1">
                <a:latin typeface="Times New Roman" panose="02020603050405020304" pitchFamily="18" charset="0"/>
                <a:cs typeface="Times New Roman" panose="02020603050405020304" pitchFamily="18" charset="0"/>
              </a:rPr>
              <a:t>Jiayang</a:t>
            </a:r>
            <a:r>
              <a:rPr lang="en-US" sz="3227" dirty="0">
                <a:latin typeface="Times New Roman" panose="02020603050405020304" pitchFamily="18" charset="0"/>
                <a:cs typeface="Times New Roman" panose="02020603050405020304" pitchFamily="18" charset="0"/>
              </a:rPr>
              <a:t> Sun</a:t>
            </a:r>
            <a:r>
              <a:rPr lang="en-US" sz="3227" baseline="30000" dirty="0">
                <a:latin typeface="Times New Roman" panose="02020603050405020304" pitchFamily="18" charset="0"/>
                <a:cs typeface="Times New Roman" panose="02020603050405020304" pitchFamily="18" charset="0"/>
              </a:rPr>
              <a:t>3-4</a:t>
            </a:r>
            <a:endParaRPr lang="en-US" sz="3227"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1</a:t>
            </a:r>
            <a:r>
              <a:rPr lang="en-US" sz="2133" dirty="0">
                <a:latin typeface="Times New Roman" pitchFamily="18" charset="0"/>
                <a:cs typeface="Times New Roman" pitchFamily="18" charset="0"/>
              </a:rPr>
              <a:t>The Department of Mathematics, Applied Mathematics and Statistics, Case Western Reserve University, Cleveland OH</a:t>
            </a:r>
          </a:p>
          <a:p>
            <a:pPr algn="ctr"/>
            <a:r>
              <a:rPr lang="en-US" sz="2133" baseline="30000" dirty="0">
                <a:latin typeface="Times New Roman" panose="02020603050405020304" pitchFamily="18" charset="0"/>
                <a:cs typeface="Times New Roman" panose="02020603050405020304" pitchFamily="18" charset="0"/>
              </a:rPr>
              <a:t>2</a:t>
            </a:r>
            <a:r>
              <a:rPr lang="en-US" sz="2133" dirty="0">
                <a:latin typeface="Times New Roman" panose="02020603050405020304" pitchFamily="18" charset="0"/>
                <a:cs typeface="Times New Roman" panose="02020603050405020304" pitchFamily="18" charset="0"/>
              </a:rPr>
              <a:t>Department of Electrical Engineering and Computer Science, Case Western Reserve University, Cleveland OH</a:t>
            </a:r>
            <a:endParaRPr lang="en-US" sz="2133" baseline="30000"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3</a:t>
            </a:r>
            <a:r>
              <a:rPr lang="en-US" sz="2133" dirty="0">
                <a:latin typeface="Times New Roman" pitchFamily="18" charset="0"/>
                <a:ea typeface="Roboto" pitchFamily="2" charset="0"/>
                <a:cs typeface="Times New Roman" pitchFamily="18" charset="0"/>
              </a:rPr>
              <a:t>Center for Statistical Research, Computing and Collaboration (SR2c), </a:t>
            </a:r>
            <a:r>
              <a:rPr lang="en-US" sz="2133" dirty="0">
                <a:latin typeface="Times New Roman" panose="02020603050405020304" pitchFamily="18" charset="0"/>
                <a:cs typeface="Times New Roman" panose="02020603050405020304" pitchFamily="18" charset="0"/>
              </a:rPr>
              <a:t>Case Western School of Medicine, Cleveland OH</a:t>
            </a:r>
          </a:p>
          <a:p>
            <a:pPr algn="ctr"/>
            <a:r>
              <a:rPr lang="en-US" sz="2133" baseline="30000" dirty="0">
                <a:latin typeface="Times New Roman" panose="02020603050405020304" pitchFamily="18" charset="0"/>
                <a:cs typeface="Times New Roman" panose="02020603050405020304" pitchFamily="18" charset="0"/>
              </a:rPr>
              <a:t>4</a:t>
            </a:r>
            <a:r>
              <a:rPr lang="en-US" sz="2133" dirty="0">
                <a:latin typeface="Times New Roman" panose="02020603050405020304" pitchFamily="18" charset="0"/>
                <a:cs typeface="Times New Roman" panose="02020603050405020304" pitchFamily="18" charset="0"/>
              </a:rPr>
              <a:t>Department of Epidemiology and Biostatistics, Case Western School of Medicine, Cleveland OH</a:t>
            </a:r>
            <a:endParaRPr lang="en-US" sz="391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140089" y="5833084"/>
            <a:ext cx="4388831" cy="3046988"/>
          </a:xfrm>
          <a:prstGeom prst="rect">
            <a:avLst/>
          </a:prstGeom>
          <a:noFill/>
        </p:spPr>
        <p:txBody>
          <a:bodyPr wrap="square" rtlCol="0">
            <a:spAutoFit/>
          </a:bodyPr>
          <a:lstStyle/>
          <a:p>
            <a:pPr marL="254019" indent="-254019">
              <a:buFont typeface="Arial"/>
              <a:buChar char="•"/>
            </a:pPr>
            <a:r>
              <a:rPr lang="en-US" sz="1600" dirty="0">
                <a:solidFill>
                  <a:srgbClr val="0000FF"/>
                </a:solidFill>
              </a:rPr>
              <a:t>Crowdsourcing</a:t>
            </a:r>
            <a:r>
              <a:rPr lang="en-US" sz="1600" dirty="0"/>
              <a:t> outsources tasks to the masses through the internet and is a promising new method of gathering large amounts of information in a short period of time</a:t>
            </a:r>
          </a:p>
          <a:p>
            <a:pPr marL="254019" indent="-254019">
              <a:buFont typeface="Arial"/>
              <a:buChar char="•"/>
            </a:pPr>
            <a:endParaRPr lang="en-US" sz="1600" dirty="0"/>
          </a:p>
          <a:p>
            <a:pPr marL="254019" indent="-254019">
              <a:buFont typeface="Arial"/>
              <a:buChar char="•"/>
            </a:pPr>
            <a:r>
              <a:rPr lang="en-US" sz="1600" dirty="0">
                <a:solidFill>
                  <a:srgbClr val="0000FF"/>
                </a:solidFill>
              </a:rPr>
              <a:t>Epidemiological studies </a:t>
            </a:r>
            <a:r>
              <a:rPr lang="en-US" sz="1600" dirty="0"/>
              <a:t>serve as the cornerstone of public health </a:t>
            </a:r>
          </a:p>
          <a:p>
            <a:endParaRPr lang="en-US" sz="1600" dirty="0"/>
          </a:p>
          <a:p>
            <a:pPr marL="254019" indent="-254019">
              <a:buFont typeface="Arial"/>
              <a:buChar char="•"/>
            </a:pPr>
            <a:r>
              <a:rPr lang="en-US" sz="1600" dirty="0"/>
              <a:t>There are </a:t>
            </a:r>
            <a:r>
              <a:rPr lang="en-US" sz="1600" dirty="0">
                <a:solidFill>
                  <a:srgbClr val="0000FF"/>
                </a:solidFill>
              </a:rPr>
              <a:t>unique challenges for epidemiological crowdsourcing </a:t>
            </a:r>
            <a:r>
              <a:rPr lang="en-US" sz="1600" dirty="0"/>
              <a:t>in design, data safety, and quality control</a:t>
            </a:r>
          </a:p>
          <a:p>
            <a:r>
              <a:rPr lang="en-US" sz="1600" dirty="0"/>
              <a:t>  </a:t>
            </a:r>
          </a:p>
        </p:txBody>
      </p:sp>
      <p:sp>
        <p:nvSpPr>
          <p:cNvPr id="9" name="TextBox 8"/>
          <p:cNvSpPr txBox="1"/>
          <p:nvPr/>
        </p:nvSpPr>
        <p:spPr>
          <a:xfrm>
            <a:off x="3933774" y="12149347"/>
            <a:ext cx="4748716" cy="8463855"/>
          </a:xfrm>
          <a:prstGeom prst="rect">
            <a:avLst/>
          </a:prstGeom>
          <a:noFill/>
        </p:spPr>
        <p:txBody>
          <a:bodyPr wrap="square" rtlCol="0">
            <a:spAutoFit/>
          </a:bodyPr>
          <a:lstStyle/>
          <a:p>
            <a:pPr marL="254019" indent="-254019">
              <a:buFont typeface="Arial" panose="020B0604020202020204" pitchFamily="34" charset="0"/>
              <a:buChar char="•"/>
            </a:pPr>
            <a:r>
              <a:rPr lang="en-US" sz="1600" dirty="0">
                <a:solidFill>
                  <a:srgbClr val="0000FF"/>
                </a:solidFill>
              </a:rPr>
              <a:t>Prescreening</a:t>
            </a:r>
            <a:r>
              <a:rPr lang="en-US" sz="1600" dirty="0"/>
              <a:t>:  Searched 5 databases for crowdsourcing articles using a combination of key word search and a </a:t>
            </a:r>
            <a:r>
              <a:rPr lang="en-US" sz="1600" i="1" dirty="0"/>
              <a:t>XML-crawler </a:t>
            </a:r>
            <a:r>
              <a:rPr lang="en-US" sz="1600" dirty="0"/>
              <a:t>implemented in R</a:t>
            </a:r>
          </a:p>
          <a:p>
            <a:pPr marL="254019" indent="-254019">
              <a:buFont typeface="Arial" panose="020B0604020202020204" pitchFamily="34" charset="0"/>
              <a:buChar char="•"/>
            </a:pPr>
            <a:endParaRPr lang="en-US" sz="1600" dirty="0">
              <a:solidFill>
                <a:srgbClr val="FF0000"/>
              </a:solidFill>
            </a:endParaRPr>
          </a:p>
          <a:p>
            <a:pPr marL="254019" indent="-254019">
              <a:buFont typeface="Arial" panose="020B0604020202020204" pitchFamily="34" charset="0"/>
              <a:buChar char="•"/>
            </a:pPr>
            <a:r>
              <a:rPr lang="en-US" sz="1600" dirty="0">
                <a:solidFill>
                  <a:srgbClr val="0000FF"/>
                </a:solidFill>
              </a:rPr>
              <a:t>Dictionary Generation</a:t>
            </a:r>
            <a:r>
              <a:rPr lang="en-US" sz="1600" dirty="0"/>
              <a:t>: Created dictionaries of relevant words based on domain knowledge and searched articles pertaining to the subject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Determination of Utilities</a:t>
            </a:r>
            <a:r>
              <a:rPr lang="en-US" sz="1600" dirty="0"/>
              <a:t>:  Classified the four utilities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Program Development</a:t>
            </a:r>
            <a:r>
              <a:rPr lang="en-US" sz="1600" dirty="0"/>
              <a:t>:</a:t>
            </a:r>
            <a:r>
              <a:rPr lang="en-US" sz="1600" dirty="0">
                <a:solidFill>
                  <a:srgbClr val="0000FF"/>
                </a:solidFill>
              </a:rPr>
              <a:t>  </a:t>
            </a:r>
            <a:r>
              <a:rPr lang="en-US" sz="1600" dirty="0"/>
              <a:t>Developed</a:t>
            </a:r>
            <a:r>
              <a:rPr lang="en-US" sz="1600" dirty="0">
                <a:solidFill>
                  <a:srgbClr val="0000FF"/>
                </a:solidFill>
              </a:rPr>
              <a:t> </a:t>
            </a:r>
            <a:r>
              <a:rPr lang="en-US" sz="1600" dirty="0"/>
              <a:t>a java program to </a:t>
            </a:r>
            <a:r>
              <a:rPr lang="en-US" sz="1600" i="1" dirty="0"/>
              <a:t>text mine </a:t>
            </a:r>
            <a:r>
              <a:rPr lang="en-US" sz="1600" dirty="0"/>
              <a:t>articles based on the dictionary and </a:t>
            </a:r>
            <a:r>
              <a:rPr lang="en-US" sz="1600" i="1" dirty="0"/>
              <a:t>return a csv file </a:t>
            </a:r>
            <a:r>
              <a:rPr lang="en-US" sz="1600" dirty="0"/>
              <a:t>of the counts of the dictionary as output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Second Screening</a:t>
            </a:r>
            <a:r>
              <a:rPr lang="en-US" sz="1600" dirty="0"/>
              <a:t>: Used a java program to screen out non crowdsourcing or non-epidemiology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Quality Control</a:t>
            </a:r>
            <a:r>
              <a:rPr lang="en-US" sz="1600" dirty="0"/>
              <a:t>: Removed</a:t>
            </a:r>
            <a:r>
              <a:rPr lang="en-US" sz="1600" dirty="0">
                <a:solidFill>
                  <a:srgbClr val="CC0000"/>
                </a:solidFill>
              </a:rPr>
              <a:t> </a:t>
            </a:r>
            <a:r>
              <a:rPr lang="en-US" sz="1600" dirty="0"/>
              <a:t>non peer reviewed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Benchmarking</a:t>
            </a:r>
            <a:r>
              <a:rPr lang="en-US" sz="1600" dirty="0"/>
              <a:t>:</a:t>
            </a:r>
            <a:r>
              <a:rPr lang="en-US" sz="1600" dirty="0">
                <a:solidFill>
                  <a:srgbClr val="0000FF"/>
                </a:solidFill>
              </a:rPr>
              <a:t> </a:t>
            </a:r>
            <a:r>
              <a:rPr lang="en-US" sz="1600" dirty="0"/>
              <a:t> Classified a subset of the articles by 4 calibrated raters independently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Model Development</a:t>
            </a:r>
            <a:r>
              <a:rPr lang="en-US" sz="1600" dirty="0"/>
              <a:t>: Used SVM and CART to develop a classification model/tool  based on the bench data</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Analysis</a:t>
            </a:r>
            <a:r>
              <a:rPr lang="en-US" sz="1600" dirty="0"/>
              <a:t>: Analyzed all data using the classification tool and compared it with java counting of the outcomes</a:t>
            </a:r>
            <a:endParaRPr lang="en-US" sz="1600" dirty="0">
              <a:solidFill>
                <a:srgbClr val="0000FF"/>
              </a:solidFill>
            </a:endParaRPr>
          </a:p>
          <a:p>
            <a:endParaRPr lang="en-US" sz="1600" dirty="0"/>
          </a:p>
        </p:txBody>
      </p:sp>
      <p:sp>
        <p:nvSpPr>
          <p:cNvPr id="47" name="Rectangle 46"/>
          <p:cNvSpPr/>
          <p:nvPr/>
        </p:nvSpPr>
        <p:spPr>
          <a:xfrm>
            <a:off x="3954501" y="9939289"/>
            <a:ext cx="4992447" cy="9312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6" name="TextBox 25"/>
          <p:cNvSpPr txBox="1"/>
          <p:nvPr/>
        </p:nvSpPr>
        <p:spPr>
          <a:xfrm>
            <a:off x="3861843" y="92821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Our Objective</a:t>
            </a:r>
          </a:p>
        </p:txBody>
      </p:sp>
      <p:sp>
        <p:nvSpPr>
          <p:cNvPr id="48" name="TextBox 47"/>
          <p:cNvSpPr txBox="1"/>
          <p:nvPr/>
        </p:nvSpPr>
        <p:spPr>
          <a:xfrm>
            <a:off x="4104226" y="10142400"/>
            <a:ext cx="4808513" cy="830997"/>
          </a:xfrm>
          <a:prstGeom prst="rect">
            <a:avLst/>
          </a:prstGeom>
          <a:noFill/>
        </p:spPr>
        <p:txBody>
          <a:bodyPr wrap="square" rtlCol="0">
            <a:spAutoFit/>
          </a:bodyPr>
          <a:lstStyle/>
          <a:p>
            <a:r>
              <a:rPr lang="en-US" sz="1600" dirty="0">
                <a:solidFill>
                  <a:srgbClr val="0000FF"/>
                </a:solidFill>
              </a:rPr>
              <a:t>Identify</a:t>
            </a:r>
            <a:r>
              <a:rPr lang="en-US" sz="1600" dirty="0"/>
              <a:t> the utilities, trends, and challenges, and </a:t>
            </a:r>
            <a:r>
              <a:rPr lang="en-US" sz="1600" dirty="0">
                <a:solidFill>
                  <a:srgbClr val="0000FF"/>
                </a:solidFill>
              </a:rPr>
              <a:t>propose</a:t>
            </a:r>
            <a:r>
              <a:rPr lang="en-US" sz="1600" dirty="0"/>
              <a:t> several guidelines in crowdsourcing in epidemiology </a:t>
            </a:r>
          </a:p>
        </p:txBody>
      </p:sp>
      <p:pic>
        <p:nvPicPr>
          <p:cNvPr id="51" name="Picture 50"/>
          <p:cNvPicPr>
            <a:picLocks noChangeAspect="1"/>
          </p:cNvPicPr>
          <p:nvPr/>
        </p:nvPicPr>
        <p:blipFill>
          <a:blip r:embed="rId5"/>
          <a:stretch>
            <a:fillRect/>
          </a:stretch>
        </p:blipFill>
        <p:spPr>
          <a:xfrm>
            <a:off x="9937782" y="12677387"/>
            <a:ext cx="3965908" cy="2773036"/>
          </a:xfrm>
          <a:prstGeom prst="rect">
            <a:avLst/>
          </a:prstGeom>
          <a:ln w="76200">
            <a:solidFill>
              <a:schemeClr val="bg1">
                <a:lumMod val="50000"/>
              </a:schemeClr>
            </a:solidFill>
          </a:ln>
        </p:spPr>
      </p:pic>
      <p:pic>
        <p:nvPicPr>
          <p:cNvPr id="52" name="Picture 51"/>
          <p:cNvPicPr>
            <a:picLocks noChangeAspect="1"/>
          </p:cNvPicPr>
          <p:nvPr/>
        </p:nvPicPr>
        <p:blipFill>
          <a:blip r:embed="rId6"/>
          <a:stretch>
            <a:fillRect/>
          </a:stretch>
        </p:blipFill>
        <p:spPr>
          <a:xfrm>
            <a:off x="15434133" y="12683151"/>
            <a:ext cx="3793123" cy="2689123"/>
          </a:xfrm>
          <a:prstGeom prst="rect">
            <a:avLst/>
          </a:prstGeom>
          <a:ln w="76200">
            <a:solidFill>
              <a:schemeClr val="bg1">
                <a:lumMod val="50000"/>
              </a:schemeClr>
            </a:solidFill>
          </a:ln>
        </p:spPr>
      </p:pic>
      <p:pic>
        <p:nvPicPr>
          <p:cNvPr id="20" name="Picture 19"/>
          <p:cNvPicPr>
            <a:picLocks noChangeAspect="1"/>
          </p:cNvPicPr>
          <p:nvPr/>
        </p:nvPicPr>
        <p:blipFill>
          <a:blip r:embed="rId7"/>
          <a:stretch>
            <a:fillRect/>
          </a:stretch>
        </p:blipFill>
        <p:spPr>
          <a:xfrm>
            <a:off x="9937783" y="16645181"/>
            <a:ext cx="3940490" cy="2404220"/>
          </a:xfrm>
          <a:prstGeom prst="rect">
            <a:avLst/>
          </a:prstGeom>
          <a:ln w="76200">
            <a:solidFill>
              <a:schemeClr val="bg1">
                <a:lumMod val="50000"/>
              </a:schemeClr>
            </a:solidFill>
          </a:ln>
        </p:spPr>
      </p:pic>
      <p:sp>
        <p:nvSpPr>
          <p:cNvPr id="21" name="TextBox 20"/>
          <p:cNvSpPr txBox="1"/>
          <p:nvPr/>
        </p:nvSpPr>
        <p:spPr>
          <a:xfrm>
            <a:off x="10081381" y="15516563"/>
            <a:ext cx="3657600" cy="967701"/>
          </a:xfrm>
          <a:prstGeom prst="rect">
            <a:avLst/>
          </a:prstGeom>
          <a:noFill/>
        </p:spPr>
        <p:txBody>
          <a:bodyPr wrap="square" rtlCol="0">
            <a:spAutoFit/>
          </a:bodyPr>
          <a:lstStyle/>
          <a:p>
            <a:r>
              <a:rPr lang="en-US" sz="1422" dirty="0"/>
              <a:t>The main interface for the java program. Users can create, save, or load dictionaries.  From the dictionary, output is generated based on the folder that is selected.  </a:t>
            </a:r>
          </a:p>
        </p:txBody>
      </p:sp>
      <p:sp>
        <p:nvSpPr>
          <p:cNvPr id="25" name="TextBox 24"/>
          <p:cNvSpPr txBox="1"/>
          <p:nvPr/>
        </p:nvSpPr>
        <p:spPr>
          <a:xfrm>
            <a:off x="15488491" y="15456454"/>
            <a:ext cx="3691467" cy="748859"/>
          </a:xfrm>
          <a:prstGeom prst="rect">
            <a:avLst/>
          </a:prstGeom>
          <a:noFill/>
        </p:spPr>
        <p:txBody>
          <a:bodyPr wrap="square" rtlCol="0">
            <a:spAutoFit/>
          </a:bodyPr>
          <a:lstStyle/>
          <a:p>
            <a:r>
              <a:rPr lang="en-US" sz="1422" dirty="0"/>
              <a:t>Output that displays the number of hits for each category, on the top row, for each article on the left column.</a:t>
            </a:r>
          </a:p>
        </p:txBody>
      </p:sp>
      <p:sp>
        <p:nvSpPr>
          <p:cNvPr id="32" name="TextBox 31"/>
          <p:cNvSpPr txBox="1"/>
          <p:nvPr/>
        </p:nvSpPr>
        <p:spPr>
          <a:xfrm>
            <a:off x="10008504" y="19132694"/>
            <a:ext cx="3799044" cy="748859"/>
          </a:xfrm>
          <a:prstGeom prst="rect">
            <a:avLst/>
          </a:prstGeom>
          <a:noFill/>
        </p:spPr>
        <p:txBody>
          <a:bodyPr wrap="square" rtlCol="0">
            <a:spAutoFit/>
          </a:bodyPr>
          <a:lstStyle/>
          <a:p>
            <a:r>
              <a:rPr lang="en-US" sz="1422" dirty="0"/>
              <a:t>Histogram showing the number of articles that were classified by the dictionary as being part of each utility.</a:t>
            </a:r>
          </a:p>
        </p:txBody>
      </p:sp>
      <p:sp>
        <p:nvSpPr>
          <p:cNvPr id="31" name="TextBox 30"/>
          <p:cNvSpPr txBox="1"/>
          <p:nvPr/>
        </p:nvSpPr>
        <p:spPr>
          <a:xfrm>
            <a:off x="20446234" y="11754187"/>
            <a:ext cx="5010212"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Conclusions</a:t>
            </a:r>
          </a:p>
        </p:txBody>
      </p:sp>
      <p:sp>
        <p:nvSpPr>
          <p:cNvPr id="2" name="Rounded Rectangle 1"/>
          <p:cNvSpPr/>
          <p:nvPr/>
        </p:nvSpPr>
        <p:spPr>
          <a:xfrm>
            <a:off x="9315942" y="4958937"/>
            <a:ext cx="10753969" cy="15299265"/>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46" name="Rectangle 45"/>
          <p:cNvSpPr/>
          <p:nvPr/>
        </p:nvSpPr>
        <p:spPr>
          <a:xfrm>
            <a:off x="15214095" y="16361527"/>
            <a:ext cx="4327823" cy="346879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27"/>
          </a:p>
        </p:txBody>
      </p:sp>
      <p:sp>
        <p:nvSpPr>
          <p:cNvPr id="34" name="TextBox 33"/>
          <p:cNvSpPr txBox="1"/>
          <p:nvPr/>
        </p:nvSpPr>
        <p:spPr>
          <a:xfrm>
            <a:off x="15342520" y="16322971"/>
            <a:ext cx="4159800" cy="3662541"/>
          </a:xfrm>
          <a:prstGeom prst="rect">
            <a:avLst/>
          </a:prstGeom>
          <a:noFill/>
        </p:spPr>
        <p:txBody>
          <a:bodyPr wrap="square" rtlCol="0">
            <a:spAutoFit/>
          </a:bodyPr>
          <a:lstStyle/>
          <a:p>
            <a:pPr algn="ctr"/>
            <a:r>
              <a:rPr lang="en-US" sz="1600" b="1" dirty="0"/>
              <a:t>Words with similar meaning to “Crowdsourcing”</a:t>
            </a:r>
          </a:p>
          <a:p>
            <a:pPr algn="ctr"/>
            <a:endParaRPr lang="en-US" sz="800" b="1" dirty="0"/>
          </a:p>
          <a:p>
            <a:r>
              <a:rPr lang="en-US" sz="1600" dirty="0"/>
              <a:t>Alternate spelling: crowd-source, crowd source</a:t>
            </a:r>
          </a:p>
          <a:p>
            <a:r>
              <a:rPr lang="en-US" sz="1600" u="sng" dirty="0" err="1"/>
              <a:t>Microtask</a:t>
            </a:r>
            <a:r>
              <a:rPr lang="en-US" sz="1600" dirty="0"/>
              <a:t>: workers complete small tasks that contribute to the larger task.</a:t>
            </a:r>
          </a:p>
          <a:p>
            <a:r>
              <a:rPr lang="en-US" sz="1600" u="sng" dirty="0" err="1"/>
              <a:t>Megatask</a:t>
            </a:r>
            <a:r>
              <a:rPr lang="en-US" sz="1600" dirty="0"/>
              <a:t>: workers compete to do a large task the best.</a:t>
            </a:r>
          </a:p>
          <a:p>
            <a:r>
              <a:rPr lang="en-US" sz="1600" u="sng" dirty="0"/>
              <a:t>Citizen Science</a:t>
            </a:r>
            <a:r>
              <a:rPr lang="en-US" sz="1600" dirty="0"/>
              <a:t>: Scientific research primarily conducted by a group of amateurs.</a:t>
            </a:r>
          </a:p>
          <a:p>
            <a:r>
              <a:rPr lang="en-US" sz="1600" u="sng" dirty="0"/>
              <a:t>Open Source</a:t>
            </a:r>
            <a:r>
              <a:rPr lang="en-US" sz="1600" dirty="0"/>
              <a:t>: information is accessible and can be modified by the public.</a:t>
            </a:r>
          </a:p>
          <a:p>
            <a:r>
              <a:rPr lang="en-US" sz="1600" u="sng" dirty="0"/>
              <a:t>Micro-monetary Incentives</a:t>
            </a:r>
            <a:r>
              <a:rPr lang="en-US" sz="1600" dirty="0"/>
              <a:t>: Giving small amounts of money to workers to complete crowdsourcing tasks. </a:t>
            </a:r>
            <a:endParaRPr lang="en-US" sz="1600" b="1" u="sng" dirty="0"/>
          </a:p>
        </p:txBody>
      </p:sp>
      <p:sp>
        <p:nvSpPr>
          <p:cNvPr id="43" name="TextBox 42"/>
          <p:cNvSpPr txBox="1"/>
          <p:nvPr/>
        </p:nvSpPr>
        <p:spPr>
          <a:xfrm>
            <a:off x="13057113" y="11792403"/>
            <a:ext cx="3887780"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Dictionary Outcomes</a:t>
            </a:r>
          </a:p>
        </p:txBody>
      </p:sp>
      <p:sp>
        <p:nvSpPr>
          <p:cNvPr id="53" name="TextBox 52"/>
          <p:cNvSpPr txBox="1"/>
          <p:nvPr/>
        </p:nvSpPr>
        <p:spPr>
          <a:xfrm>
            <a:off x="15905476" y="6513406"/>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Concept Map</a:t>
            </a:r>
          </a:p>
        </p:txBody>
      </p:sp>
      <p:sp>
        <p:nvSpPr>
          <p:cNvPr id="57" name="Rectangle 56"/>
          <p:cNvSpPr/>
          <p:nvPr/>
        </p:nvSpPr>
        <p:spPr>
          <a:xfrm>
            <a:off x="20544676" y="5808410"/>
            <a:ext cx="4800808" cy="53066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5" name="TextBox 14"/>
          <p:cNvSpPr txBox="1"/>
          <p:nvPr/>
        </p:nvSpPr>
        <p:spPr>
          <a:xfrm>
            <a:off x="9789469" y="5979437"/>
            <a:ext cx="4170442" cy="1323439"/>
          </a:xfrm>
          <a:prstGeom prst="rect">
            <a:avLst/>
          </a:prstGeom>
          <a:noFill/>
        </p:spPr>
        <p:txBody>
          <a:bodyPr wrap="square" rtlCol="0">
            <a:spAutoFit/>
          </a:bodyPr>
          <a:lstStyle/>
          <a:p>
            <a:pPr algn="ctr"/>
            <a:r>
              <a:rPr lang="en-US" sz="1600" dirty="0"/>
              <a:t>Crowdsourcing is gathering information generated or obtained</a:t>
            </a:r>
            <a:r>
              <a:rPr lang="en-US" sz="1600" dirty="0">
                <a:solidFill>
                  <a:srgbClr val="CC0000"/>
                </a:solidFill>
              </a:rPr>
              <a:t> </a:t>
            </a:r>
            <a:r>
              <a:rPr lang="en-US" sz="1600" dirty="0"/>
              <a:t>by internet users. Users can either knowingly contribute content or have posted data via a crowdsourcing or social media website.</a:t>
            </a:r>
          </a:p>
        </p:txBody>
      </p:sp>
      <p:sp>
        <p:nvSpPr>
          <p:cNvPr id="60" name="Rectangle 59"/>
          <p:cNvSpPr/>
          <p:nvPr/>
        </p:nvSpPr>
        <p:spPr>
          <a:xfrm>
            <a:off x="9684153" y="9979038"/>
            <a:ext cx="4354478" cy="16242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 name="TextBox 2"/>
          <p:cNvSpPr txBox="1"/>
          <p:nvPr/>
        </p:nvSpPr>
        <p:spPr>
          <a:xfrm>
            <a:off x="9803949" y="10104512"/>
            <a:ext cx="4164700" cy="1487715"/>
          </a:xfrm>
          <a:prstGeom prst="rect">
            <a:avLst/>
          </a:prstGeom>
          <a:noFill/>
        </p:spPr>
        <p:txBody>
          <a:bodyPr wrap="square" rtlCol="0">
            <a:spAutoFit/>
          </a:bodyPr>
          <a:lstStyle/>
          <a:p>
            <a:pPr marL="330225" indent="-330225">
              <a:buClr>
                <a:schemeClr val="tx1"/>
              </a:buClr>
              <a:buAutoNum type="arabicPeriod"/>
            </a:pPr>
            <a:r>
              <a:rPr lang="en-US" sz="1600" dirty="0">
                <a:solidFill>
                  <a:srgbClr val="0000FF"/>
                </a:solidFill>
              </a:rPr>
              <a:t>Users complete tasks </a:t>
            </a:r>
            <a:r>
              <a:rPr lang="en-US" sz="1600" dirty="0"/>
              <a:t>that do not require user information to complete</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Social media data mining</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Users submit information </a:t>
            </a:r>
            <a:r>
              <a:rPr lang="en-US" sz="1600" dirty="0"/>
              <a:t>known to them</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Quality control </a:t>
            </a:r>
            <a:r>
              <a:rPr lang="en-US" sz="1600" dirty="0"/>
              <a:t>methods or discussion</a:t>
            </a:r>
          </a:p>
        </p:txBody>
      </p:sp>
      <p:sp>
        <p:nvSpPr>
          <p:cNvPr id="23" name="TextBox 22"/>
          <p:cNvSpPr txBox="1"/>
          <p:nvPr/>
        </p:nvSpPr>
        <p:spPr>
          <a:xfrm>
            <a:off x="10246088" y="8155431"/>
            <a:ext cx="3657600" cy="830997"/>
          </a:xfrm>
          <a:prstGeom prst="rect">
            <a:avLst/>
          </a:prstGeom>
          <a:noFill/>
        </p:spPr>
        <p:txBody>
          <a:bodyPr wrap="square" rtlCol="0">
            <a:spAutoFit/>
          </a:bodyPr>
          <a:lstStyle/>
          <a:p>
            <a:pPr marL="254019" indent="-254019">
              <a:buClr>
                <a:schemeClr val="tx1"/>
              </a:buClr>
              <a:buFont typeface="Arial"/>
              <a:buChar char="•"/>
            </a:pPr>
            <a:r>
              <a:rPr lang="en-US" sz="1600" dirty="0"/>
              <a:t>Peer reviewed publication</a:t>
            </a:r>
          </a:p>
          <a:p>
            <a:pPr marL="254019" indent="-254019">
              <a:buFont typeface="Arial" panose="020B0604020202020204" pitchFamily="34" charset="0"/>
              <a:buChar char="•"/>
            </a:pPr>
            <a:r>
              <a:rPr lang="en-US" sz="1600" dirty="0"/>
              <a:t>Crowdsourcing done online</a:t>
            </a:r>
          </a:p>
          <a:p>
            <a:pPr marL="254019" indent="-254019">
              <a:buFont typeface="Arial" panose="020B0604020202020204" pitchFamily="34" charset="0"/>
              <a:buChar char="•"/>
            </a:pPr>
            <a:r>
              <a:rPr lang="en-US" sz="1600" dirty="0"/>
              <a:t>Papers involved epidemiology</a:t>
            </a:r>
          </a:p>
        </p:txBody>
      </p:sp>
      <p:sp>
        <p:nvSpPr>
          <p:cNvPr id="56" name="TextBox 55"/>
          <p:cNvSpPr txBox="1"/>
          <p:nvPr/>
        </p:nvSpPr>
        <p:spPr>
          <a:xfrm>
            <a:off x="20432692" y="5227144"/>
            <a:ext cx="5010212"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anose="02020603050405020304" pitchFamily="18" charset="0"/>
                <a:cs typeface="Times New Roman" panose="02020603050405020304" pitchFamily="18" charset="0"/>
              </a:rPr>
              <a:t>CART</a:t>
            </a:r>
          </a:p>
        </p:txBody>
      </p:sp>
      <p:sp>
        <p:nvSpPr>
          <p:cNvPr id="49" name="Rounded Rectangle 48"/>
          <p:cNvSpPr/>
          <p:nvPr/>
        </p:nvSpPr>
        <p:spPr>
          <a:xfrm>
            <a:off x="19980522" y="4970229"/>
            <a:ext cx="5693948" cy="6570571"/>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28" name="TextBox 27"/>
          <p:cNvSpPr txBox="1"/>
          <p:nvPr/>
        </p:nvSpPr>
        <p:spPr>
          <a:xfrm>
            <a:off x="3861843" y="112689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Methods</a:t>
            </a:r>
          </a:p>
        </p:txBody>
      </p:sp>
      <p:sp>
        <p:nvSpPr>
          <p:cNvPr id="59" name="TextBox 58"/>
          <p:cNvSpPr txBox="1"/>
          <p:nvPr/>
        </p:nvSpPr>
        <p:spPr>
          <a:xfrm>
            <a:off x="10278753" y="9422333"/>
            <a:ext cx="3048095"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Utilities</a:t>
            </a:r>
          </a:p>
        </p:txBody>
      </p:sp>
      <p:sp>
        <p:nvSpPr>
          <p:cNvPr id="7" name="Rectangle 6"/>
          <p:cNvSpPr/>
          <p:nvPr/>
        </p:nvSpPr>
        <p:spPr>
          <a:xfrm>
            <a:off x="19919823" y="4669438"/>
            <a:ext cx="343620" cy="685129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8" name="TextBox 57"/>
          <p:cNvSpPr txBox="1"/>
          <p:nvPr/>
        </p:nvSpPr>
        <p:spPr>
          <a:xfrm>
            <a:off x="10379833" y="5339807"/>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Definition</a:t>
            </a:r>
          </a:p>
        </p:txBody>
      </p:sp>
      <p:sp>
        <p:nvSpPr>
          <p:cNvPr id="62" name="TextBox 61"/>
          <p:cNvSpPr txBox="1"/>
          <p:nvPr/>
        </p:nvSpPr>
        <p:spPr>
          <a:xfrm>
            <a:off x="10399484" y="7478969"/>
            <a:ext cx="3042504" cy="1100869"/>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Inclusion Criteria</a:t>
            </a:r>
          </a:p>
        </p:txBody>
      </p:sp>
      <p:cxnSp>
        <p:nvCxnSpPr>
          <p:cNvPr id="11" name="Straight Connector 10"/>
          <p:cNvCxnSpPr/>
          <p:nvPr/>
        </p:nvCxnSpPr>
        <p:spPr>
          <a:xfrm>
            <a:off x="19306730" y="4961239"/>
            <a:ext cx="1401312" cy="7700"/>
          </a:xfrm>
          <a:prstGeom prst="line">
            <a:avLst/>
          </a:prstGeom>
          <a:ln w="203200"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19579714" y="5013502"/>
            <a:ext cx="383000" cy="53431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4" name="Rectangle 53"/>
          <p:cNvSpPr/>
          <p:nvPr/>
        </p:nvSpPr>
        <p:spPr>
          <a:xfrm>
            <a:off x="14404512" y="7088479"/>
            <a:ext cx="5853802" cy="36583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65" name="Picture 64"/>
          <p:cNvPicPr>
            <a:picLocks noChangeAspect="1"/>
          </p:cNvPicPr>
          <p:nvPr/>
        </p:nvPicPr>
        <p:blipFill>
          <a:blip r:embed="rId8"/>
          <a:stretch>
            <a:fillRect/>
          </a:stretch>
        </p:blipFill>
        <p:spPr>
          <a:xfrm>
            <a:off x="14518871" y="7205540"/>
            <a:ext cx="5709021" cy="3470341"/>
          </a:xfrm>
          <a:prstGeom prst="rect">
            <a:avLst/>
          </a:prstGeom>
        </p:spPr>
      </p:pic>
      <p:sp>
        <p:nvSpPr>
          <p:cNvPr id="50" name="TextBox 49"/>
          <p:cNvSpPr txBox="1"/>
          <p:nvPr/>
        </p:nvSpPr>
        <p:spPr>
          <a:xfrm>
            <a:off x="15865106" y="5157215"/>
            <a:ext cx="3067583"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Results</a:t>
            </a:r>
          </a:p>
        </p:txBody>
      </p:sp>
      <p:sp>
        <p:nvSpPr>
          <p:cNvPr id="13" name="TextBox 12"/>
          <p:cNvSpPr txBox="1"/>
          <p:nvPr/>
        </p:nvSpPr>
        <p:spPr>
          <a:xfrm>
            <a:off x="20631929" y="12559665"/>
            <a:ext cx="4731194" cy="7232749"/>
          </a:xfrm>
          <a:prstGeom prst="rect">
            <a:avLst/>
          </a:prstGeom>
          <a:noFill/>
          <a:ln>
            <a:noFill/>
          </a:ln>
        </p:spPr>
        <p:txBody>
          <a:bodyPr wrap="square" rtlCol="0">
            <a:spAutoFit/>
          </a:bodyPr>
          <a:lstStyle/>
          <a:p>
            <a:pPr algn="ctr"/>
            <a:r>
              <a:rPr lang="en-US" sz="1600" b="1" dirty="0"/>
              <a:t>Trends in Utilities</a:t>
            </a:r>
          </a:p>
          <a:p>
            <a:r>
              <a:rPr lang="en-US" sz="1600" b="1" dirty="0"/>
              <a:t>Utility 1</a:t>
            </a:r>
            <a:r>
              <a:rPr lang="en-US" sz="1600" dirty="0"/>
              <a:t>. Most articles focus on crowdsourcing games that require user actions such as classification or annotation</a:t>
            </a:r>
          </a:p>
          <a:p>
            <a:endParaRPr lang="en-US" sz="1600" dirty="0"/>
          </a:p>
          <a:p>
            <a:r>
              <a:rPr lang="en-US" sz="1600" b="1" dirty="0"/>
              <a:t>Utility 2</a:t>
            </a:r>
            <a:r>
              <a:rPr lang="en-US" sz="1600" dirty="0"/>
              <a:t>. Twitter or crowdsourcing websites (ex: 23AndMe) are the primary focus. Data mining strategies are used to analyze the data </a:t>
            </a:r>
          </a:p>
          <a:p>
            <a:endParaRPr lang="en-US" sz="1600" dirty="0"/>
          </a:p>
          <a:p>
            <a:r>
              <a:rPr lang="en-US" sz="1600" b="1" dirty="0"/>
              <a:t>Utility 3</a:t>
            </a:r>
            <a:r>
              <a:rPr lang="en-US" sz="1600" dirty="0"/>
              <a:t>. Many online surveys are generated. Amazon Mechanical Turk is the most popular platform</a:t>
            </a:r>
          </a:p>
          <a:p>
            <a:endParaRPr lang="en-US" sz="1600" dirty="0"/>
          </a:p>
          <a:p>
            <a:r>
              <a:rPr lang="en-US" sz="1600" b="1" dirty="0"/>
              <a:t>Utility 4</a:t>
            </a:r>
            <a:r>
              <a:rPr lang="en-US" sz="1600" dirty="0"/>
              <a:t>. Crowdsourcing quality control methods are highly variable. Some articles demonstrate well designed quality control, some have none.</a:t>
            </a:r>
          </a:p>
          <a:p>
            <a:endParaRPr lang="en-US" sz="1600" dirty="0"/>
          </a:p>
          <a:p>
            <a:pPr algn="ctr"/>
            <a:r>
              <a:rPr lang="en-US" sz="1600" b="1" dirty="0"/>
              <a:t>General Trends</a:t>
            </a:r>
          </a:p>
          <a:p>
            <a:pPr marL="254019" indent="-254019">
              <a:buFont typeface="Arial" panose="020B0604020202020204" pitchFamily="34" charset="0"/>
              <a:buChar char="•"/>
            </a:pPr>
            <a:r>
              <a:rPr lang="en-US" sz="1600" dirty="0"/>
              <a:t>Crowdsourcing terminology is non-uniform</a:t>
            </a:r>
          </a:p>
          <a:p>
            <a:pPr marL="254019" indent="-254019">
              <a:buFont typeface="Arial" panose="020B0604020202020204" pitchFamily="34" charset="0"/>
              <a:buChar char="•"/>
            </a:pPr>
            <a:r>
              <a:rPr lang="en-US" sz="1600" dirty="0"/>
              <a:t>Crowdsourcing is being used in a wide variety of applications</a:t>
            </a:r>
          </a:p>
          <a:p>
            <a:pPr algn="ctr"/>
            <a:r>
              <a:rPr lang="en-US" sz="1600" b="1" dirty="0"/>
              <a:t>Recommendations</a:t>
            </a:r>
          </a:p>
          <a:p>
            <a:pPr marL="254019" indent="-254019">
              <a:buFont typeface="Arial" panose="020B0604020202020204" pitchFamily="34" charset="0"/>
              <a:buChar char="•"/>
            </a:pPr>
            <a:r>
              <a:rPr lang="en-US" sz="1600" dirty="0"/>
              <a:t>Crowdsourcing is powerful, but not a panacea</a:t>
            </a:r>
          </a:p>
          <a:p>
            <a:pPr marL="254019" indent="-254019">
              <a:buFont typeface="Arial" panose="020B0604020202020204" pitchFamily="34" charset="0"/>
              <a:buChar char="•"/>
            </a:pPr>
            <a:r>
              <a:rPr lang="en-US" sz="1600" dirty="0"/>
              <a:t>Standards of experiment design apply in addition to a few methods specific to online tasks involving clarity, monitoring  and quality control </a:t>
            </a:r>
          </a:p>
          <a:p>
            <a:pPr marL="254019" indent="-254019">
              <a:buFont typeface="Arial" panose="020B0604020202020204" pitchFamily="34" charset="0"/>
              <a:buChar char="•"/>
            </a:pPr>
            <a:r>
              <a:rPr lang="en-US" sz="1600" dirty="0"/>
              <a:t>Analysis needs to filter out poor performing workers</a:t>
            </a:r>
          </a:p>
          <a:p>
            <a:pPr marL="254019" indent="-254019">
              <a:buFont typeface="Arial" panose="020B0604020202020204" pitchFamily="34" charset="0"/>
              <a:buChar char="•"/>
            </a:pPr>
            <a:r>
              <a:rPr lang="en-US" sz="1600" dirty="0"/>
              <a:t>Quality control needs to become a greater part of the crowdsourcing process</a:t>
            </a:r>
            <a:endParaRPr lang="en-US" sz="1600" b="1" dirty="0"/>
          </a:p>
        </p:txBody>
      </p:sp>
      <p:pic>
        <p:nvPicPr>
          <p:cNvPr id="8" name="Picture 7"/>
          <p:cNvPicPr>
            <a:picLocks noChangeAspect="1"/>
          </p:cNvPicPr>
          <p:nvPr/>
        </p:nvPicPr>
        <p:blipFill>
          <a:blip r:embed="rId9"/>
          <a:stretch>
            <a:fillRect/>
          </a:stretch>
        </p:blipFill>
        <p:spPr>
          <a:xfrm>
            <a:off x="20769688" y="6712506"/>
            <a:ext cx="4388273" cy="3338609"/>
          </a:xfrm>
          <a:prstGeom prst="rect">
            <a:avLst/>
          </a:prstGeom>
        </p:spPr>
      </p:pic>
    </p:spTree>
    <p:extLst>
      <p:ext uri="{BB962C8B-B14F-4D97-AF65-F5344CB8AC3E}">
        <p14:creationId xmlns:p14="http://schemas.microsoft.com/office/powerpoint/2010/main" val="195577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3B3A-9510-C147-FC8B-87F5945A22A8}"/>
              </a:ext>
            </a:extLst>
          </p:cNvPr>
          <p:cNvSpPr>
            <a:spLocks noGrp="1"/>
          </p:cNvSpPr>
          <p:nvPr>
            <p:ph type="title"/>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9467B941-F2A9-E446-1AEC-25CA60D42207}"/>
              </a:ext>
            </a:extLst>
          </p:cNvPr>
          <p:cNvPicPr>
            <a:picLocks noGrp="1" noChangeAspect="1"/>
          </p:cNvPicPr>
          <p:nvPr>
            <p:ph idx="1"/>
          </p:nvPr>
        </p:nvPicPr>
        <p:blipFill>
          <a:blip r:embed="rId2"/>
          <a:stretch>
            <a:fillRect/>
          </a:stretch>
        </p:blipFill>
        <p:spPr>
          <a:xfrm>
            <a:off x="14613467" y="5418667"/>
            <a:ext cx="13005367" cy="13005367"/>
          </a:xfrm>
        </p:spPr>
      </p:pic>
      <p:pic>
        <p:nvPicPr>
          <p:cNvPr id="4" name="Picture 3" descr="Chart, bar chart">
            <a:extLst>
              <a:ext uri="{FF2B5EF4-FFF2-40B4-BE49-F238E27FC236}">
                <a16:creationId xmlns:a16="http://schemas.microsoft.com/office/drawing/2014/main" id="{2DE1D08F-8509-67F2-C496-97F69D118F1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286933" y="6062139"/>
            <a:ext cx="11514667" cy="11514667"/>
          </a:xfrm>
          <a:prstGeom prst="rect">
            <a:avLst/>
          </a:prstGeom>
        </p:spPr>
      </p:pic>
      <p:pic>
        <p:nvPicPr>
          <p:cNvPr id="1026" name="Picture 2">
            <a:extLst>
              <a:ext uri="{FF2B5EF4-FFF2-40B4-BE49-F238E27FC236}">
                <a16:creationId xmlns:a16="http://schemas.microsoft.com/office/drawing/2014/main" id="{1962DCD2-97A1-8DBA-DD05-D4E1E14D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68" y="3419967"/>
            <a:ext cx="8288867" cy="9254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B11844D6-D235-0B1A-5192-8820F17F1F7C}"/>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0"/>
                    </a14:imgEffect>
                  </a14:imgLayer>
                </a14:imgProps>
              </a:ext>
            </a:extLst>
          </a:blip>
          <a:srcRect l="64352" t="46061" r="6944" b="6410"/>
          <a:stretch>
            <a:fillRect/>
          </a:stretch>
        </p:blipFill>
        <p:spPr>
          <a:xfrm>
            <a:off x="20116800" y="10955868"/>
            <a:ext cx="8398933" cy="9039696"/>
          </a:xfrm>
          <a:custGeom>
            <a:avLst/>
            <a:gdLst>
              <a:gd name="connsiteX0" fmla="*/ 1574832 w 9448800"/>
              <a:gd name="connsiteY0" fmla="*/ 0 h 10169658"/>
              <a:gd name="connsiteX1" fmla="*/ 7873968 w 9448800"/>
              <a:gd name="connsiteY1" fmla="*/ 0 h 10169658"/>
              <a:gd name="connsiteX2" fmla="*/ 9448800 w 9448800"/>
              <a:gd name="connsiteY2" fmla="*/ 1574831 h 10169658"/>
              <a:gd name="connsiteX3" fmla="*/ 9448800 w 9448800"/>
              <a:gd name="connsiteY3" fmla="*/ 8594826 h 10169658"/>
              <a:gd name="connsiteX4" fmla="*/ 7873968 w 9448800"/>
              <a:gd name="connsiteY4" fmla="*/ 10169658 h 10169658"/>
              <a:gd name="connsiteX5" fmla="*/ 1574832 w 9448800"/>
              <a:gd name="connsiteY5" fmla="*/ 10169658 h 10169658"/>
              <a:gd name="connsiteX6" fmla="*/ 0 w 9448800"/>
              <a:gd name="connsiteY6" fmla="*/ 8594826 h 10169658"/>
              <a:gd name="connsiteX7" fmla="*/ 0 w 9448800"/>
              <a:gd name="connsiteY7" fmla="*/ 1574831 h 10169658"/>
              <a:gd name="connsiteX8" fmla="*/ 1574832 w 9448800"/>
              <a:gd name="connsiteY8" fmla="*/ 0 h 101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8800" h="10169658">
                <a:moveTo>
                  <a:pt x="1574832" y="0"/>
                </a:moveTo>
                <a:lnTo>
                  <a:pt x="7873968" y="0"/>
                </a:lnTo>
                <a:cubicBezTo>
                  <a:pt x="8743724" y="0"/>
                  <a:pt x="9448800" y="705076"/>
                  <a:pt x="9448800" y="1574831"/>
                </a:cubicBezTo>
                <a:lnTo>
                  <a:pt x="9448800" y="8594826"/>
                </a:lnTo>
                <a:cubicBezTo>
                  <a:pt x="9448800" y="9464582"/>
                  <a:pt x="8743724" y="10169658"/>
                  <a:pt x="7873968" y="10169658"/>
                </a:cubicBezTo>
                <a:lnTo>
                  <a:pt x="1574832" y="10169658"/>
                </a:lnTo>
                <a:cubicBezTo>
                  <a:pt x="705076" y="10169658"/>
                  <a:pt x="0" y="9464582"/>
                  <a:pt x="0" y="8594826"/>
                </a:cubicBezTo>
                <a:lnTo>
                  <a:pt x="0" y="1574831"/>
                </a:lnTo>
                <a:cubicBezTo>
                  <a:pt x="0" y="705076"/>
                  <a:pt x="705076" y="0"/>
                  <a:pt x="1574832" y="0"/>
                </a:cubicBezTo>
                <a:close/>
              </a:path>
            </a:pathLst>
          </a:custGeom>
          <a:solidFill>
            <a:schemeClr val="bg1"/>
          </a:solidFill>
          <a:ln>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6990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891C-FC4C-7E5F-E939-0409B5B39E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A7F449-1299-46C8-8FE9-32AC43A55123}"/>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2E77BB90-563B-7531-C018-869ED31D2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0" y="8128000"/>
            <a:ext cx="22718261" cy="127790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FB419B80-B90D-D391-9247-CA5986F9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535" y="3318934"/>
            <a:ext cx="17098904" cy="9618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1561DB-8C2C-41BF-90D6-87992987E857}"/>
              </a:ext>
            </a:extLst>
          </p:cNvPr>
          <p:cNvSpPr txBox="1"/>
          <p:nvPr/>
        </p:nvSpPr>
        <p:spPr>
          <a:xfrm>
            <a:off x="1625600" y="11527211"/>
            <a:ext cx="8128000" cy="9030934"/>
          </a:xfrm>
          <a:prstGeom prst="rect">
            <a:avLst/>
          </a:prstGeom>
          <a:noFill/>
        </p:spPr>
        <p:txBody>
          <a:bodyPr wrap="square" rtlCol="0">
            <a:spAutoFit/>
          </a:bodyPr>
          <a:lstStyle/>
          <a:p>
            <a:r>
              <a:rPr lang="en-US" sz="3556" b="1" dirty="0">
                <a:ln w="3175">
                  <a:noFill/>
                </a:ln>
                <a:effectLst>
                  <a:glow rad="254000">
                    <a:schemeClr val="bg1">
                      <a:alpha val="40000"/>
                    </a:schemeClr>
                  </a:glow>
                </a:effectLst>
              </a:rPr>
              <a:t>METHODOLOGY</a:t>
            </a:r>
          </a:p>
          <a:p>
            <a:r>
              <a:rPr lang="en-US" sz="2371" dirty="0">
                <a:ln w="3175">
                  <a:noFill/>
                </a:ln>
                <a:effectLst>
                  <a:glow rad="254000">
                    <a:schemeClr val="bg1">
                      <a:alpha val="40000"/>
                    </a:schemeClr>
                  </a:glow>
                </a:effectLst>
              </a:rPr>
              <a:t>The research is divided into 5 steps:</a:t>
            </a:r>
          </a:p>
          <a:p>
            <a:pPr marL="457212" indent="-457212">
              <a:buAutoNum type="arabicPeriod"/>
            </a:pPr>
            <a:r>
              <a:rPr lang="en-US" sz="2371" dirty="0">
                <a:ln w="3175">
                  <a:noFill/>
                </a:ln>
                <a:effectLst>
                  <a:glow rad="254000">
                    <a:schemeClr val="bg1">
                      <a:alpha val="40000"/>
                    </a:schemeClr>
                  </a:glow>
                </a:effectLst>
              </a:rPr>
              <a:t>The target article ID lists were directly exported from PubMed official to text files using the package “xml2” in R; website;</a:t>
            </a:r>
          </a:p>
          <a:p>
            <a:pPr marL="457212" indent="-457212">
              <a:buFont typeface="+mj-lt"/>
              <a:buAutoNum type="arabicPeriod" startAt="2"/>
            </a:pPr>
            <a:r>
              <a:rPr lang="en-US" sz="2371" dirty="0">
                <a:ln w="3175">
                  <a:noFill/>
                </a:ln>
                <a:effectLst>
                  <a:glow rad="254000">
                    <a:schemeClr val="bg1">
                      <a:alpha val="40000"/>
                    </a:schemeClr>
                  </a:glow>
                </a:effectLst>
              </a:rPr>
              <a:t>The target articles were retrieved by using the BioC API in R, with an output format of XML files;</a:t>
            </a:r>
          </a:p>
          <a:p>
            <a:pPr marL="457212" indent="-457212">
              <a:buAutoNum type="arabicPeriod" startAt="2"/>
            </a:pPr>
            <a:r>
              <a:rPr lang="en-US" sz="2371" dirty="0">
                <a:ln w="3175">
                  <a:noFill/>
                </a:ln>
                <a:effectLst>
                  <a:glow rad="254000">
                    <a:schemeClr val="bg1">
                      <a:alpha val="40000"/>
                    </a:schemeClr>
                  </a:glow>
                </a:effectLst>
              </a:rPr>
              <a:t>The XML files were converted </a:t>
            </a:r>
          </a:p>
          <a:p>
            <a:pPr marL="457212" indent="-457212">
              <a:buAutoNum type="arabicPeriod" startAt="2"/>
            </a:pPr>
            <a:r>
              <a:rPr lang="en-US" sz="2371" dirty="0">
                <a:ln w="3175">
                  <a:noFill/>
                </a:ln>
                <a:effectLst>
                  <a:glow rad="254000">
                    <a:schemeClr val="bg1">
                      <a:alpha val="40000"/>
                    </a:schemeClr>
                  </a:glow>
                </a:effectLst>
              </a:rPr>
              <a:t>A Java program was developed to retrieve key word counts from the given text files;</a:t>
            </a:r>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FontTx/>
              <a:buAutoNum type="arabicPeriod" startAt="2"/>
            </a:pPr>
            <a:r>
              <a:rPr lang="en-US" sz="2371" dirty="0">
                <a:ln w="3175">
                  <a:noFill/>
                </a:ln>
                <a:effectLst>
                  <a:glow rad="254000">
                    <a:schemeClr val="bg1">
                      <a:alpha val="40000"/>
                    </a:schemeClr>
                  </a:glow>
                </a:effectLst>
              </a:rPr>
              <a:t>EDA (Exploratory Data Analysis) was implemented to investigate underlying trends of the key words obtained. </a:t>
            </a:r>
          </a:p>
        </p:txBody>
      </p:sp>
      <p:sp>
        <p:nvSpPr>
          <p:cNvPr id="7" name="TextBox 6">
            <a:extLst>
              <a:ext uri="{FF2B5EF4-FFF2-40B4-BE49-F238E27FC236}">
                <a16:creationId xmlns:a16="http://schemas.microsoft.com/office/drawing/2014/main" id="{680A12A6-4DF4-4090-84F3-4D338F0AF28E}"/>
              </a:ext>
            </a:extLst>
          </p:cNvPr>
          <p:cNvSpPr txBox="1"/>
          <p:nvPr/>
        </p:nvSpPr>
        <p:spPr>
          <a:xfrm>
            <a:off x="3183467" y="19350832"/>
            <a:ext cx="8128000" cy="420564"/>
          </a:xfrm>
          <a:prstGeom prst="rect">
            <a:avLst/>
          </a:prstGeom>
          <a:noFill/>
        </p:spPr>
        <p:txBody>
          <a:bodyPr wrap="square" rtlCol="0">
            <a:spAutoFit/>
          </a:bodyPr>
          <a:lstStyle/>
          <a:p>
            <a:r>
              <a:rPr lang="en-US" sz="2133" dirty="0">
                <a:ln w="3175">
                  <a:noFill/>
                </a:ln>
                <a:effectLst>
                  <a:glow rad="254000">
                    <a:schemeClr val="bg1">
                      <a:alpha val="40000"/>
                    </a:schemeClr>
                  </a:glow>
                </a:effectLst>
              </a:rPr>
              <a:t>Figure 1: Java program interface</a:t>
            </a:r>
          </a:p>
        </p:txBody>
      </p:sp>
      <p:pic>
        <p:nvPicPr>
          <p:cNvPr id="8" name="Picture 7">
            <a:extLst>
              <a:ext uri="{FF2B5EF4-FFF2-40B4-BE49-F238E27FC236}">
                <a16:creationId xmlns:a16="http://schemas.microsoft.com/office/drawing/2014/main" id="{4F3061E5-FA6F-4D81-B056-C4A53D2DCE8F}"/>
              </a:ext>
            </a:extLst>
          </p:cNvPr>
          <p:cNvPicPr>
            <a:picLocks noChangeAspect="1"/>
          </p:cNvPicPr>
          <p:nvPr/>
        </p:nvPicPr>
        <p:blipFill>
          <a:blip r:embed="rId4">
            <a:alphaModFix amt="85000"/>
          </a:blip>
          <a:stretch>
            <a:fillRect/>
          </a:stretch>
        </p:blipFill>
        <p:spPr>
          <a:xfrm>
            <a:off x="2497608" y="15467187"/>
            <a:ext cx="5486400" cy="3836192"/>
          </a:xfrm>
          <a:prstGeom prst="rect">
            <a:avLst/>
          </a:prstGeom>
          <a:ln w="76200">
            <a:solidFill>
              <a:schemeClr val="bg1">
                <a:lumMod val="50000"/>
              </a:schemeClr>
            </a:solidFill>
          </a:ln>
        </p:spPr>
      </p:pic>
    </p:spTree>
    <p:extLst>
      <p:ext uri="{BB962C8B-B14F-4D97-AF65-F5344CB8AC3E}">
        <p14:creationId xmlns:p14="http://schemas.microsoft.com/office/powerpoint/2010/main" val="168303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614BE6-1250-C1A0-12B8-7539B0DA83E6}"/>
                  </a:ext>
                </a:extLst>
              </p:cNvPr>
              <p:cNvSpPr txBox="1"/>
              <p:nvPr/>
            </p:nvSpPr>
            <p:spPr>
              <a:xfrm>
                <a:off x="745067" y="8331201"/>
                <a:ext cx="16256000" cy="103897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text</m:t>
                      </m:r>
                      <m:d>
                        <m:dPr>
                          <m:begChr m:val="{"/>
                          <m:endChr m:val="}"/>
                          <m:ctrlPr>
                            <a:rPr lang="en-US" sz="8533" i="1">
                              <a:latin typeface="Cambria Math" panose="02040503050406030204" pitchFamily="18" charset="0"/>
                            </a:rPr>
                          </m:ctrlPr>
                        </m:dPr>
                        <m:e>
                          <m:r>
                            <a:rPr lang="en-US" sz="8533" i="1">
                              <a:latin typeface="Cambria Math" panose="02040503050406030204" pitchFamily="18" charset="0"/>
                            </a:rPr>
                            <m:t>𝐿𝑜𝑔</m:t>
                          </m:r>
                          <m:r>
                            <a:rPr lang="en-US" sz="8533" i="1">
                              <a:latin typeface="Cambria Math" panose="02040503050406030204" pitchFamily="18" charset="0"/>
                            </a:rPr>
                            <m:t> </m:t>
                          </m:r>
                          <m:r>
                            <a:rPr lang="en-US" sz="8533" i="1">
                              <a:latin typeface="Cambria Math" panose="02040503050406030204" pitchFamily="18" charset="0"/>
                            </a:rPr>
                            <m:t>𝑂𝑑𝑑𝑠</m:t>
                          </m:r>
                          <m:r>
                            <a:rPr lang="en-US" sz="8533" i="1">
                              <a:latin typeface="Cambria Math" panose="02040503050406030204" pitchFamily="18" charset="0"/>
                            </a:rPr>
                            <m:t> </m:t>
                          </m:r>
                          <m:r>
                            <a:rPr lang="en-US" sz="8533" i="1">
                              <a:latin typeface="Cambria Math" panose="02040503050406030204" pitchFamily="18" charset="0"/>
                            </a:rPr>
                            <m:t>𝑅𝑎𝑡𝑖𝑜</m:t>
                          </m:r>
                          <m:r>
                            <a:rPr lang="en-US" sz="8533" i="1">
                              <a:latin typeface="Cambria Math" panose="02040503050406030204" pitchFamily="18" charset="0"/>
                            </a:rPr>
                            <m:t> </m:t>
                          </m:r>
                        </m:e>
                      </m:d>
                      <m:r>
                        <a:rPr lang="en-US" sz="8533" i="1">
                          <a:latin typeface="Cambria Math" panose="02040503050406030204" pitchFamily="18" charset="0"/>
                        </a:rPr>
                        <m:t>$</m:t>
                      </m:r>
                    </m:oMath>
                  </m:oMathPara>
                </a14:m>
                <a:endParaRPr lang="en-US" sz="8533" i="1" dirty="0">
                  <a:latin typeface="Cambria Math" panose="02040503050406030204" pitchFamily="18" charset="0"/>
                </a:endParaRPr>
              </a:p>
              <a:p>
                <a14:m>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log</m:t>
                    </m:r>
                    <m:r>
                      <a:rPr lang="en-US" sz="8533" i="1">
                        <a:latin typeface="Cambria Math" panose="02040503050406030204" pitchFamily="18" charset="0"/>
                      </a:rPr>
                      <m:t>⁡_2(\</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oMath>
                </a14:m>
                <a:r>
                  <a:rPr lang="en-US" sz="8533" dirty="0"/>
                  <a:t>$</a:t>
                </a:r>
              </a:p>
              <a:p>
                <a:endParaRPr lang="en-US" sz="8533" dirty="0"/>
              </a:p>
              <a:p>
                <a:endParaRPr lang="en-US" sz="8533" dirty="0"/>
              </a:p>
            </p:txBody>
          </p:sp>
        </mc:Choice>
        <mc:Fallback xmlns="">
          <p:sp>
            <p:nvSpPr>
              <p:cNvPr id="4" name="TextBox 3">
                <a:extLst>
                  <a:ext uri="{FF2B5EF4-FFF2-40B4-BE49-F238E27FC236}">
                    <a16:creationId xmlns:a16="http://schemas.microsoft.com/office/drawing/2014/main" id="{F7614BE6-1250-C1A0-12B8-7539B0DA83E6}"/>
                  </a:ext>
                </a:extLst>
              </p:cNvPr>
              <p:cNvSpPr txBox="1">
                <a:spLocks noRot="1" noChangeAspect="1" noMove="1" noResize="1" noEditPoints="1" noAdjustHandles="1" noChangeArrowheads="1" noChangeShapeType="1" noTextEdit="1"/>
              </p:cNvSpPr>
              <p:nvPr/>
            </p:nvSpPr>
            <p:spPr>
              <a:xfrm>
                <a:off x="745067" y="8331201"/>
                <a:ext cx="16256000" cy="10389767"/>
              </a:xfrm>
              <a:prstGeom prst="rect">
                <a:avLst/>
              </a:prstGeom>
              <a:blipFill>
                <a:blip r:embed="rId2"/>
                <a:stretch>
                  <a:fillRect l="-3981" t="-977" r="-3938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81C0A8A-C35A-7985-75F5-A6E0268D5F7C}"/>
              </a:ext>
            </a:extLst>
          </p:cNvPr>
          <p:cNvPicPr>
            <a:picLocks noChangeAspect="1"/>
          </p:cNvPicPr>
          <p:nvPr/>
        </p:nvPicPr>
        <p:blipFill>
          <a:blip r:embed="rId3">
            <a:alphaModFix amt="85000"/>
          </a:blip>
          <a:stretch>
            <a:fillRect/>
          </a:stretch>
        </p:blipFill>
        <p:spPr>
          <a:xfrm>
            <a:off x="8873067" y="18847937"/>
            <a:ext cx="9440276" cy="839882"/>
          </a:xfrm>
          <a:prstGeom prst="rect">
            <a:avLst/>
          </a:prstGeom>
        </p:spPr>
      </p:pic>
      <p:pic>
        <p:nvPicPr>
          <p:cNvPr id="2" name="Picture 1" descr="Logo&#10;&#10;Description automatically generated">
            <a:extLst>
              <a:ext uri="{FF2B5EF4-FFF2-40B4-BE49-F238E27FC236}">
                <a16:creationId xmlns:a16="http://schemas.microsoft.com/office/drawing/2014/main" id="{6F94CA65-BA38-3309-9EE6-5FA169D85657}"/>
              </a:ext>
            </a:extLst>
          </p:cNvPr>
          <p:cNvPicPr>
            <a:picLocks noChangeAspect="1"/>
          </p:cNvPicPr>
          <p:nvPr/>
        </p:nvPicPr>
        <p:blipFill>
          <a:blip r:embed="rId4">
            <a:alphaModFix amt="35000"/>
          </a:blip>
          <a:stretch>
            <a:fillRect/>
          </a:stretch>
        </p:blipFill>
        <p:spPr>
          <a:xfrm>
            <a:off x="0" y="0"/>
            <a:ext cx="29260800" cy="19019520"/>
          </a:xfrm>
          <a:prstGeom prst="rect">
            <a:avLst/>
          </a:prstGeom>
          <a:noFill/>
          <a:ln>
            <a:noFill/>
          </a:ln>
        </p:spPr>
      </p:pic>
    </p:spTree>
    <p:extLst>
      <p:ext uri="{BB962C8B-B14F-4D97-AF65-F5344CB8AC3E}">
        <p14:creationId xmlns:p14="http://schemas.microsoft.com/office/powerpoint/2010/main" val="246641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8D5F3B-8722-4E1F-B571-DF619E974CE3}"/>
              </a:ext>
            </a:extLst>
          </p:cNvPr>
          <p:cNvSpPr txBox="1"/>
          <p:nvPr/>
        </p:nvSpPr>
        <p:spPr>
          <a:xfrm>
            <a:off x="7644306" y="3750145"/>
            <a:ext cx="6986093" cy="2721258"/>
          </a:xfrm>
          <a:prstGeom prst="rect">
            <a:avLst/>
          </a:prstGeom>
          <a:noFill/>
        </p:spPr>
        <p:txBody>
          <a:bodyPr wrap="square" rtlCol="0">
            <a:spAutoFit/>
          </a:bodyPr>
          <a:lstStyle/>
          <a:p>
            <a:pPr>
              <a:spcBef>
                <a:spcPts val="600"/>
              </a:spcBef>
            </a:pPr>
            <a:r>
              <a:rPr lang="en-US" sz="3200" b="1" dirty="0">
                <a:ln w="3175">
                  <a:noFill/>
                </a:ln>
                <a:effectLst>
                  <a:glow rad="254000">
                    <a:schemeClr val="bg1">
                      <a:alpha val="40000"/>
                    </a:schemeClr>
                  </a:glow>
                </a:effectLst>
              </a:rPr>
              <a:t>Sampling from </a:t>
            </a:r>
            <a:r>
              <a:rPr lang="en-US" sz="3200" b="1" dirty="0" err="1">
                <a:ln w="3175">
                  <a:noFill/>
                </a:ln>
                <a:effectLst>
                  <a:glow rad="254000">
                    <a:schemeClr val="bg1">
                      <a:alpha val="40000"/>
                    </a:schemeClr>
                  </a:glow>
                </a:effectLst>
              </a:rPr>
              <a:t>obs</a:t>
            </a:r>
            <a:r>
              <a:rPr lang="en-US" sz="3200" b="1" dirty="0">
                <a:ln w="3175">
                  <a:noFill/>
                </a:ln>
                <a:effectLst>
                  <a:glow rad="254000">
                    <a:schemeClr val="bg1">
                      <a:alpha val="40000"/>
                    </a:schemeClr>
                  </a:glow>
                </a:effectLst>
              </a:rPr>
              <a:t> study  is important!</a:t>
            </a:r>
          </a:p>
          <a:p>
            <a:pPr>
              <a:spcBef>
                <a:spcPts val="600"/>
              </a:spcBef>
            </a:pPr>
            <a:r>
              <a:rPr lang="en-US" sz="2400" i="1" dirty="0">
                <a:effectLst>
                  <a:glow rad="254000">
                    <a:schemeClr val="bg1">
                      <a:alpha val="40000"/>
                    </a:schemeClr>
                  </a:glow>
                </a:effectLst>
              </a:rPr>
              <a:t>… J. Sun, K. </a:t>
            </a:r>
            <a:r>
              <a:rPr lang="en-US" sz="2400" i="1" dirty="0" err="1">
                <a:effectLst>
                  <a:glow rad="254000">
                    <a:schemeClr val="bg1">
                      <a:alpha val="40000"/>
                    </a:schemeClr>
                  </a:glow>
                </a:effectLst>
              </a:rPr>
              <a:t>Pezzot</a:t>
            </a:r>
            <a:r>
              <a:rPr lang="en-US" sz="2400" i="1" dirty="0">
                <a:effectLst>
                  <a:glow rad="254000">
                    <a:schemeClr val="bg1">
                      <a:alpha val="40000"/>
                    </a:schemeClr>
                  </a:glow>
                </a:effectLst>
              </a:rPr>
              <a:t>, R. Carter </a:t>
            </a:r>
          </a:p>
          <a:p>
            <a:pPr>
              <a:spcBef>
                <a:spcPts val="600"/>
              </a:spcBef>
            </a:pPr>
            <a:r>
              <a:rPr lang="en-US" altLang="zh-CN" sz="2371" dirty="0">
                <a:ln w="3175">
                  <a:noFill/>
                </a:ln>
                <a:effectLst>
                  <a:glow rad="254000">
                    <a:schemeClr val="bg1">
                      <a:alpha val="40000"/>
                    </a:schemeClr>
                  </a:glow>
                </a:effectLst>
              </a:rPr>
              <a:t>Although it now has a new terminology ——</a:t>
            </a:r>
          </a:p>
          <a:p>
            <a:pPr algn="ctr">
              <a:spcBef>
                <a:spcPts val="600"/>
              </a:spcBef>
            </a:pPr>
            <a:r>
              <a:rPr lang="en-US" altLang="zh-CN" sz="2371" b="1" dirty="0">
                <a:ln w="3175">
                  <a:noFill/>
                </a:ln>
                <a:effectLst>
                  <a:glow rad="254000">
                    <a:schemeClr val="bg1">
                      <a:alpha val="40000"/>
                    </a:schemeClr>
                  </a:glow>
                </a:effectLst>
              </a:rPr>
              <a:t>crowdsourcing</a:t>
            </a:r>
            <a:endParaRPr lang="en-US" altLang="zh-CN" sz="2371" dirty="0">
              <a:ln w="3175">
                <a:noFill/>
              </a:ln>
              <a:effectLst>
                <a:glow rad="254000">
                  <a:schemeClr val="bg1">
                    <a:alpha val="40000"/>
                  </a:schemeClr>
                </a:glow>
              </a:effectLst>
            </a:endParaRPr>
          </a:p>
          <a:p>
            <a:pPr>
              <a:spcBef>
                <a:spcPts val="600"/>
              </a:spcBef>
            </a:pPr>
            <a:r>
              <a:rPr lang="en-US" altLang="zh-CN" sz="2371" dirty="0">
                <a:ln w="3175">
                  <a:noFill/>
                </a:ln>
                <a:effectLst>
                  <a:glow rad="254000">
                    <a:schemeClr val="bg1">
                      <a:alpha val="40000"/>
                    </a:schemeClr>
                  </a:glow>
                </a:effectLst>
              </a:rPr>
              <a:t>We did the following trend study for crowdsourcing related articles in the field of epidemiology.</a:t>
            </a:r>
            <a:endParaRPr lang="en-US" sz="2371" dirty="0"/>
          </a:p>
        </p:txBody>
      </p:sp>
      <p:sp>
        <p:nvSpPr>
          <p:cNvPr id="4" name="Rectangle: Rounded Corners 3">
            <a:extLst>
              <a:ext uri="{FF2B5EF4-FFF2-40B4-BE49-F238E27FC236}">
                <a16:creationId xmlns:a16="http://schemas.microsoft.com/office/drawing/2014/main" id="{82FBCA20-616E-4670-A1D2-6C3DD39649F9}"/>
              </a:ext>
            </a:extLst>
          </p:cNvPr>
          <p:cNvSpPr/>
          <p:nvPr/>
        </p:nvSpPr>
        <p:spPr>
          <a:xfrm>
            <a:off x="9059120" y="6566338"/>
            <a:ext cx="3971080" cy="8250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Crawl XML files from PubMed Central with the BioC API in R</a:t>
            </a:r>
          </a:p>
        </p:txBody>
      </p:sp>
      <p:sp>
        <p:nvSpPr>
          <p:cNvPr id="6" name="Arrow: Right 5">
            <a:extLst>
              <a:ext uri="{FF2B5EF4-FFF2-40B4-BE49-F238E27FC236}">
                <a16:creationId xmlns:a16="http://schemas.microsoft.com/office/drawing/2014/main" id="{48998E08-0F5D-405C-8A6D-61ACA32C1E80}"/>
              </a:ext>
            </a:extLst>
          </p:cNvPr>
          <p:cNvSpPr/>
          <p:nvPr/>
        </p:nvSpPr>
        <p:spPr>
          <a:xfrm rot="5400000">
            <a:off x="10701760" y="7237543"/>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90EC93C-8B2C-476F-B3C0-CC1CC914C13E}"/>
              </a:ext>
            </a:extLst>
          </p:cNvPr>
          <p:cNvSpPr/>
          <p:nvPr/>
        </p:nvSpPr>
        <p:spPr>
          <a:xfrm>
            <a:off x="8636025" y="8173879"/>
            <a:ext cx="4817270" cy="82506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Separate into two groups: Period 1 (before 2017) and Period 2 (after 2017)</a:t>
            </a:r>
          </a:p>
        </p:txBody>
      </p:sp>
      <p:sp>
        <p:nvSpPr>
          <p:cNvPr id="8" name="Arrow: Right 7">
            <a:extLst>
              <a:ext uri="{FF2B5EF4-FFF2-40B4-BE49-F238E27FC236}">
                <a16:creationId xmlns:a16="http://schemas.microsoft.com/office/drawing/2014/main" id="{FFE60810-48D9-4EF0-8DA4-4397C2406D4D}"/>
              </a:ext>
            </a:extLst>
          </p:cNvPr>
          <p:cNvSpPr/>
          <p:nvPr/>
        </p:nvSpPr>
        <p:spPr>
          <a:xfrm rot="5400000">
            <a:off x="10701760" y="9150569"/>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4DB7CC0-87ED-49A8-8510-07967CA516B9}"/>
              </a:ext>
            </a:extLst>
          </p:cNvPr>
          <p:cNvSpPr/>
          <p:nvPr/>
        </p:nvSpPr>
        <p:spPr>
          <a:xfrm>
            <a:off x="8636025" y="10086905"/>
            <a:ext cx="4817270"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Convert XML files to TEXT files</a:t>
            </a:r>
          </a:p>
        </p:txBody>
      </p:sp>
      <p:sp>
        <p:nvSpPr>
          <p:cNvPr id="10" name="Arrow: Right 9">
            <a:extLst>
              <a:ext uri="{FF2B5EF4-FFF2-40B4-BE49-F238E27FC236}">
                <a16:creationId xmlns:a16="http://schemas.microsoft.com/office/drawing/2014/main" id="{138D5C02-D3F4-4E92-BA43-02A5F32A9420}"/>
              </a:ext>
            </a:extLst>
          </p:cNvPr>
          <p:cNvSpPr/>
          <p:nvPr/>
        </p:nvSpPr>
        <p:spPr>
          <a:xfrm rot="5400000">
            <a:off x="10701760" y="10780898"/>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627D094-2F96-4DA6-B289-E360678F69CB}"/>
              </a:ext>
            </a:extLst>
          </p:cNvPr>
          <p:cNvSpPr/>
          <p:nvPr/>
        </p:nvSpPr>
        <p:spPr>
          <a:xfrm>
            <a:off x="8449520" y="11717233"/>
            <a:ext cx="5190280" cy="1504413"/>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Develop a JAVA program to automatically count the number of appearances of the keywords from all the downloaded articles</a:t>
            </a:r>
          </a:p>
          <a:p>
            <a:pPr algn="ctr"/>
            <a:r>
              <a:rPr lang="en-US" sz="2133" dirty="0">
                <a:solidFill>
                  <a:srgbClr val="1F2328"/>
                </a:solidFill>
                <a:latin typeface="-apple-system"/>
              </a:rPr>
              <a:t>(See Figure 1)</a:t>
            </a:r>
          </a:p>
        </p:txBody>
      </p:sp>
      <p:sp>
        <p:nvSpPr>
          <p:cNvPr id="12" name="Rectangle: Rounded Corners 11">
            <a:extLst>
              <a:ext uri="{FF2B5EF4-FFF2-40B4-BE49-F238E27FC236}">
                <a16:creationId xmlns:a16="http://schemas.microsoft.com/office/drawing/2014/main" id="{D4FF963E-433E-45D8-B6CE-3AAA0A0CBBAD}"/>
              </a:ext>
            </a:extLst>
          </p:cNvPr>
          <p:cNvSpPr/>
          <p:nvPr/>
        </p:nvSpPr>
        <p:spPr>
          <a:xfrm>
            <a:off x="11526936" y="11060089"/>
            <a:ext cx="2739464" cy="274582"/>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Develop a keyword dictionary</a:t>
            </a:r>
          </a:p>
        </p:txBody>
      </p:sp>
      <p:sp>
        <p:nvSpPr>
          <p:cNvPr id="13" name="Arrow: Right 12">
            <a:extLst>
              <a:ext uri="{FF2B5EF4-FFF2-40B4-BE49-F238E27FC236}">
                <a16:creationId xmlns:a16="http://schemas.microsoft.com/office/drawing/2014/main" id="{191203AA-5A40-4DA0-8BD6-E3AD10A3638C}"/>
              </a:ext>
            </a:extLst>
          </p:cNvPr>
          <p:cNvSpPr/>
          <p:nvPr/>
        </p:nvSpPr>
        <p:spPr>
          <a:xfrm rot="5400000">
            <a:off x="10707589" y="13373274"/>
            <a:ext cx="685800"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ABE8733-3820-4DC2-88EA-2B00A8096658}"/>
              </a:ext>
            </a:extLst>
          </p:cNvPr>
          <p:cNvSpPr/>
          <p:nvPr/>
        </p:nvSpPr>
        <p:spPr>
          <a:xfrm>
            <a:off x="10070876" y="14309610"/>
            <a:ext cx="1959226" cy="5390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Data analysis</a:t>
            </a:r>
          </a:p>
        </p:txBody>
      </p:sp>
      <p:sp>
        <p:nvSpPr>
          <p:cNvPr id="15" name="Arrow: Right 14">
            <a:extLst>
              <a:ext uri="{FF2B5EF4-FFF2-40B4-BE49-F238E27FC236}">
                <a16:creationId xmlns:a16="http://schemas.microsoft.com/office/drawing/2014/main" id="{523BCE3D-A5BA-4969-8BD5-F5F50022F0FF}"/>
              </a:ext>
            </a:extLst>
          </p:cNvPr>
          <p:cNvSpPr/>
          <p:nvPr/>
        </p:nvSpPr>
        <p:spPr>
          <a:xfrm rot="5400000">
            <a:off x="10538898" y="15168303"/>
            <a:ext cx="1023182" cy="825062"/>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579B1AA-FC63-4B8F-B8CB-A8A4B54C75AD}"/>
              </a:ext>
            </a:extLst>
          </p:cNvPr>
          <p:cNvSpPr/>
          <p:nvPr/>
        </p:nvSpPr>
        <p:spPr>
          <a:xfrm>
            <a:off x="11525867" y="15027393"/>
            <a:ext cx="2739464" cy="811634"/>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counting's of the keywords reveal underlying trends</a:t>
            </a:r>
          </a:p>
        </p:txBody>
      </p:sp>
      <p:sp>
        <p:nvSpPr>
          <p:cNvPr id="17" name="Rectangle: Rounded Corners 16">
            <a:extLst>
              <a:ext uri="{FF2B5EF4-FFF2-40B4-BE49-F238E27FC236}">
                <a16:creationId xmlns:a16="http://schemas.microsoft.com/office/drawing/2014/main" id="{858FB567-0876-4E39-A4EB-7F93DE2BB7A2}"/>
              </a:ext>
            </a:extLst>
          </p:cNvPr>
          <p:cNvSpPr/>
          <p:nvPr/>
        </p:nvSpPr>
        <p:spPr>
          <a:xfrm>
            <a:off x="8787051" y="16318106"/>
            <a:ext cx="4511806" cy="973596"/>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Conclusion: Crowdsourcing is popular today especially after the pandemic ...</a:t>
            </a:r>
          </a:p>
        </p:txBody>
      </p:sp>
      <p:pic>
        <p:nvPicPr>
          <p:cNvPr id="18" name="Picture 17">
            <a:extLst>
              <a:ext uri="{FF2B5EF4-FFF2-40B4-BE49-F238E27FC236}">
                <a16:creationId xmlns:a16="http://schemas.microsoft.com/office/drawing/2014/main" id="{E179CBED-F237-4FE7-9ABB-B06BC7C3C631}"/>
              </a:ext>
            </a:extLst>
          </p:cNvPr>
          <p:cNvPicPr>
            <a:picLocks noChangeAspect="1"/>
          </p:cNvPicPr>
          <p:nvPr/>
        </p:nvPicPr>
        <p:blipFill>
          <a:blip r:embed="rId2">
            <a:alphaModFix amt="85000"/>
          </a:blip>
          <a:stretch>
            <a:fillRect/>
          </a:stretch>
        </p:blipFill>
        <p:spPr>
          <a:xfrm>
            <a:off x="8669910" y="17555502"/>
            <a:ext cx="5059475" cy="3537678"/>
          </a:xfrm>
          <a:prstGeom prst="rect">
            <a:avLst/>
          </a:prstGeom>
          <a:ln w="76200">
            <a:solidFill>
              <a:schemeClr val="bg1">
                <a:lumMod val="50000"/>
              </a:schemeClr>
            </a:solidFill>
          </a:ln>
        </p:spPr>
      </p:pic>
      <p:sp>
        <p:nvSpPr>
          <p:cNvPr id="19" name="Rectangle: Rounded Corners 18">
            <a:extLst>
              <a:ext uri="{FF2B5EF4-FFF2-40B4-BE49-F238E27FC236}">
                <a16:creationId xmlns:a16="http://schemas.microsoft.com/office/drawing/2014/main" id="{62C506B7-D757-43E3-99AE-DA04C3FEDF07}"/>
              </a:ext>
            </a:extLst>
          </p:cNvPr>
          <p:cNvSpPr/>
          <p:nvPr/>
        </p:nvSpPr>
        <p:spPr>
          <a:xfrm>
            <a:off x="9512426" y="21299148"/>
            <a:ext cx="3249852" cy="326410"/>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Figure 1: Java program interface</a:t>
            </a:r>
          </a:p>
        </p:txBody>
      </p:sp>
      <p:sp>
        <p:nvSpPr>
          <p:cNvPr id="20" name="Rectangle: Rounded Corners 19">
            <a:extLst>
              <a:ext uri="{FF2B5EF4-FFF2-40B4-BE49-F238E27FC236}">
                <a16:creationId xmlns:a16="http://schemas.microsoft.com/office/drawing/2014/main" id="{DBEEB197-F80E-4615-8BFD-94CCB60F4BFD}"/>
              </a:ext>
            </a:extLst>
          </p:cNvPr>
          <p:cNvSpPr/>
          <p:nvPr/>
        </p:nvSpPr>
        <p:spPr>
          <a:xfrm>
            <a:off x="16078200" y="6781800"/>
            <a:ext cx="3877832" cy="195988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is the AUMPUT with condition</a:t>
            </a:r>
          </a:p>
          <a:p>
            <a:pPr algn="ctr"/>
            <a:endParaRPr lang="en-US" sz="2133" dirty="0">
              <a:solidFill>
                <a:srgbClr val="1F2328"/>
              </a:solidFill>
              <a:latin typeface="-apple-system"/>
            </a:endParaRPr>
          </a:p>
        </p:txBody>
      </p:sp>
      <p:pic>
        <p:nvPicPr>
          <p:cNvPr id="21" name="Picture 20">
            <a:extLst>
              <a:ext uri="{FF2B5EF4-FFF2-40B4-BE49-F238E27FC236}">
                <a16:creationId xmlns:a16="http://schemas.microsoft.com/office/drawing/2014/main" id="{675C39B6-5EEE-4847-BDAF-3322E0252C0A}"/>
              </a:ext>
            </a:extLst>
          </p:cNvPr>
          <p:cNvPicPr>
            <a:picLocks noChangeAspect="1"/>
          </p:cNvPicPr>
          <p:nvPr/>
        </p:nvPicPr>
        <p:blipFill>
          <a:blip r:embed="rId3"/>
          <a:stretch>
            <a:fillRect/>
          </a:stretch>
        </p:blipFill>
        <p:spPr>
          <a:xfrm>
            <a:off x="16328312" y="6971972"/>
            <a:ext cx="3406894" cy="868989"/>
          </a:xfrm>
          <a:prstGeom prst="rect">
            <a:avLst/>
          </a:prstGeom>
        </p:spPr>
      </p:pic>
      <p:pic>
        <p:nvPicPr>
          <p:cNvPr id="22" name="Picture 21">
            <a:extLst>
              <a:ext uri="{FF2B5EF4-FFF2-40B4-BE49-F238E27FC236}">
                <a16:creationId xmlns:a16="http://schemas.microsoft.com/office/drawing/2014/main" id="{63EC68DA-F039-4AE2-B611-12102BBA8EF5}"/>
              </a:ext>
            </a:extLst>
          </p:cNvPr>
          <p:cNvPicPr>
            <a:picLocks noChangeAspect="1"/>
          </p:cNvPicPr>
          <p:nvPr/>
        </p:nvPicPr>
        <p:blipFill>
          <a:blip r:embed="rId4"/>
          <a:stretch>
            <a:fillRect/>
          </a:stretch>
        </p:blipFill>
        <p:spPr>
          <a:xfrm>
            <a:off x="17151229" y="8317402"/>
            <a:ext cx="1738003" cy="335186"/>
          </a:xfrm>
          <a:prstGeom prst="rect">
            <a:avLst/>
          </a:prstGeom>
        </p:spPr>
      </p:pic>
    </p:spTree>
    <p:extLst>
      <p:ext uri="{BB962C8B-B14F-4D97-AF65-F5344CB8AC3E}">
        <p14:creationId xmlns:p14="http://schemas.microsoft.com/office/powerpoint/2010/main" val="36125122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2483bbb-903a-4bd0-939f-617703d0b18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D4CA2AD6B68E4B99DDA1A08CFAAB6A" ma:contentTypeVersion="9" ma:contentTypeDescription="Create a new document." ma:contentTypeScope="" ma:versionID="1966a9ab7c186cc842a795b1950a6d0a">
  <xsd:schema xmlns:xsd="http://www.w3.org/2001/XMLSchema" xmlns:xs="http://www.w3.org/2001/XMLSchema" xmlns:p="http://schemas.microsoft.com/office/2006/metadata/properties" xmlns:ns3="72483bbb-903a-4bd0-939f-617703d0b18c" xmlns:ns4="bc7c1bc7-60da-4871-aa6f-a48a7fe4956a" targetNamespace="http://schemas.microsoft.com/office/2006/metadata/properties" ma:root="true" ma:fieldsID="bc958efe83c1de27fe80d4968ab41b69" ns3:_="" ns4:_="">
    <xsd:import namespace="72483bbb-903a-4bd0-939f-617703d0b18c"/>
    <xsd:import namespace="bc7c1bc7-60da-4871-aa6f-a48a7fe4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3bbb-903a-4bd0-939f-617703d0b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7c1bc7-60da-4871-aa6f-a48a7fe4956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7B67FF-CBFC-4CEE-85B9-3F6E7D5973F7}">
  <ds:schemaRefs>
    <ds:schemaRef ds:uri="http://schemas.microsoft.com/sharepoint/v3/contenttype/forms"/>
  </ds:schemaRefs>
</ds:datastoreItem>
</file>

<file path=customXml/itemProps2.xml><?xml version="1.0" encoding="utf-8"?>
<ds:datastoreItem xmlns:ds="http://schemas.openxmlformats.org/officeDocument/2006/customXml" ds:itemID="{7CAF76A0-CF84-4107-B41F-17B3AC0E84BE}">
  <ds:schemaRefs>
    <ds:schemaRef ds:uri="http://schemas.microsoft.com/office/2006/documentManagement/types"/>
    <ds:schemaRef ds:uri="http://purl.org/dc/elements/1.1/"/>
    <ds:schemaRef ds:uri="http://purl.org/dc/dcmitype/"/>
    <ds:schemaRef ds:uri="72483bbb-903a-4bd0-939f-617703d0b18c"/>
    <ds:schemaRef ds:uri="bc7c1bc7-60da-4871-aa6f-a48a7fe4956a"/>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4EA13CB-38A6-4CB4-B4EF-C80BA84B6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83bbb-903a-4bd0-939f-617703d0b18c"/>
    <ds:schemaRef ds:uri="bc7c1bc7-60da-4871-aa6f-a48a7fe49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3139</TotalTime>
  <Words>1734</Words>
  <Application>Microsoft Office PowerPoint</Application>
  <PresentationFormat>Custom</PresentationFormat>
  <Paragraphs>265</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vselabs</cp:lastModifiedBy>
  <cp:revision>363</cp:revision>
  <cp:lastPrinted>2023-03-19T19:13:16Z</cp:lastPrinted>
  <dcterms:created xsi:type="dcterms:W3CDTF">2016-03-15T19:39:15Z</dcterms:created>
  <dcterms:modified xsi:type="dcterms:W3CDTF">2023-09-27T22:25:08Z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0x0101008ED4CA2AD6B68E4B99DDA1A08CFAAB6A</vt:lpwstr>
  </property>
</Properties>
</file>